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61" r:id="rId7"/>
    <p:sldId id="265" r:id="rId8"/>
    <p:sldId id="257" r:id="rId9"/>
    <p:sldId id="262" r:id="rId10"/>
    <p:sldId id="258" r:id="rId11"/>
    <p:sldId id="263" r:id="rId12"/>
    <p:sldId id="268" r:id="rId13"/>
    <p:sldId id="269" r:id="rId14"/>
    <p:sldId id="260" r:id="rId15"/>
    <p:sldId id="264" r:id="rId16"/>
    <p:sldId id="259" r:id="rId17"/>
    <p:sldId id="267" r:id="rId18"/>
    <p:sldId id="279" r:id="rId19"/>
    <p:sldId id="270" r:id="rId20"/>
    <p:sldId id="278" r:id="rId21"/>
    <p:sldId id="272"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66FF"/>
    <a:srgbClr val="0000FF"/>
    <a:srgbClr val="281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4AD5-4621-402F-BAF6-9DA228680E0E}"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6287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4AD5-4621-402F-BAF6-9DA228680E0E}"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63774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4AD5-4621-402F-BAF6-9DA228680E0E}"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34211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4AD5-4621-402F-BAF6-9DA228680E0E}"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400103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4AD5-4621-402F-BAF6-9DA228680E0E}"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70384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4AD5-4621-402F-BAF6-9DA228680E0E}"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373999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4AD5-4621-402F-BAF6-9DA228680E0E}"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74810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4AD5-4621-402F-BAF6-9DA228680E0E}"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286702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4AD5-4621-402F-BAF6-9DA228680E0E}"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135135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4AD5-4621-402F-BAF6-9DA228680E0E}"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317745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4AD5-4621-402F-BAF6-9DA228680E0E}"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B6D35-5EBD-469D-813C-6E3D7EDFB0BA}" type="slidenum">
              <a:rPr lang="en-US" smtClean="0"/>
              <a:t>‹#›</a:t>
            </a:fld>
            <a:endParaRPr lang="en-US"/>
          </a:p>
        </p:txBody>
      </p:sp>
    </p:spTree>
    <p:extLst>
      <p:ext uri="{BB962C8B-B14F-4D97-AF65-F5344CB8AC3E}">
        <p14:creationId xmlns:p14="http://schemas.microsoft.com/office/powerpoint/2010/main" val="9237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4AD5-4621-402F-BAF6-9DA228680E0E}" type="datetimeFigureOut">
              <a:rPr lang="en-US" smtClean="0"/>
              <a:t>8/24/2020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B6D35-5EBD-469D-813C-6E3D7EDFB0BA}" type="slidenum">
              <a:rPr lang="en-US" smtClean="0"/>
              <a:t>‹#›</a:t>
            </a:fld>
            <a:endParaRPr lang="en-US"/>
          </a:p>
        </p:txBody>
      </p:sp>
    </p:spTree>
    <p:extLst>
      <p:ext uri="{BB962C8B-B14F-4D97-AF65-F5344CB8AC3E}">
        <p14:creationId xmlns:p14="http://schemas.microsoft.com/office/powerpoint/2010/main" val="334267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ight_source" TargetMode="External"/><Relationship Id="rId7" Type="http://schemas.openxmlformats.org/officeDocument/2006/relationships/image" Target="../media/image3.png"/><Relationship Id="rId2" Type="http://schemas.openxmlformats.org/officeDocument/2006/relationships/hyperlink" Target="https://en.wikipedia.org/wiki/Light"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en.wikipedia.org/wiki/Daylight"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Quantum_optics" TargetMode="External"/><Relationship Id="rId3" Type="http://schemas.openxmlformats.org/officeDocument/2006/relationships/hyperlink" Target="https://en.wikipedia.org/wiki/Electromagnetic_radiation" TargetMode="External"/><Relationship Id="rId7" Type="http://schemas.openxmlformats.org/officeDocument/2006/relationships/hyperlink" Target="https://en.wikipedia.org/wiki/Photometry_(optics)" TargetMode="External"/><Relationship Id="rId2" Type="http://schemas.openxmlformats.org/officeDocument/2006/relationships/hyperlink" Target="https://en.wikipedia.org/wiki/Measurement" TargetMode="External"/><Relationship Id="rId1" Type="http://schemas.openxmlformats.org/officeDocument/2006/relationships/slideLayout" Target="../slideLayouts/slideLayout2.xml"/><Relationship Id="rId6" Type="http://schemas.openxmlformats.org/officeDocument/2006/relationships/hyperlink" Target="https://en.wikipedia.org/wiki/Power_(physics)" TargetMode="External"/><Relationship Id="rId5" Type="http://schemas.openxmlformats.org/officeDocument/2006/relationships/hyperlink" Target="https://en.wikipedia.org/wiki/Optics" TargetMode="External"/><Relationship Id="rId10" Type="http://schemas.openxmlformats.org/officeDocument/2006/relationships/hyperlink" Target="https://en.wikipedia.org/wiki/Radiometry#Integral_and_spectral_radiometric_quantities" TargetMode="External"/><Relationship Id="rId4" Type="http://schemas.openxmlformats.org/officeDocument/2006/relationships/hyperlink" Target="https://en.wikipedia.org/wiki/Visible_light" TargetMode="External"/><Relationship Id="rId9" Type="http://schemas.openxmlformats.org/officeDocument/2006/relationships/hyperlink" Target="https://en.wikipedia.org/wiki/Phot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Photometry_(optics)#:~:text=Photometry%20is%20the%20science%20of,in%20terms%20of%20absolute%20pow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eam.a-dec.com/sites/deveng/Elect/Illumination/Shared%20Documents/PhotometricRadiometricUnits.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andle" TargetMode="External"/><Relationship Id="rId2" Type="http://schemas.openxmlformats.org/officeDocument/2006/relationships/hyperlink" Target="https://en.wikipedia.org/wiki/Luminous_intensity" TargetMode="External"/><Relationship Id="rId1" Type="http://schemas.openxmlformats.org/officeDocument/2006/relationships/slideLayout" Target="../slideLayouts/slideLayout2.xml"/><Relationship Id="rId5" Type="http://schemas.openxmlformats.org/officeDocument/2006/relationships/hyperlink" Target="https://en.wikipedia.org/wiki/Candlepower#cite_note-Webster-1" TargetMode="External"/><Relationship Id="rId4" Type="http://schemas.openxmlformats.org/officeDocument/2006/relationships/hyperlink" Target="https://en.wikipedia.org/wiki/Candel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Colza_oil" TargetMode="External"/><Relationship Id="rId13" Type="http://schemas.openxmlformats.org/officeDocument/2006/relationships/hyperlink" Target="https://en.wikipedia.org/wiki/Physikalische_Technische_Reichsanstalt" TargetMode="External"/><Relationship Id="rId18" Type="http://schemas.openxmlformats.org/officeDocument/2006/relationships/hyperlink" Target="https://en.wikipedia.org/wiki/SI" TargetMode="External"/><Relationship Id="rId3" Type="http://schemas.openxmlformats.org/officeDocument/2006/relationships/hyperlink" Target="https://en.wikipedia.org/wiki/United_Kingdom_of_Great_Britain_and_Ireland" TargetMode="External"/><Relationship Id="rId7" Type="http://schemas.openxmlformats.org/officeDocument/2006/relationships/hyperlink" Target="https://en.wikipedia.org/wiki/Carcel_burner" TargetMode="External"/><Relationship Id="rId12" Type="http://schemas.openxmlformats.org/officeDocument/2006/relationships/hyperlink" Target="https://en.wikipedia.org/wiki/National_Institute_of_Standards_and_Technology" TargetMode="External"/><Relationship Id="rId17" Type="http://schemas.openxmlformats.org/officeDocument/2006/relationships/hyperlink" Target="https://en.wikipedia.org/wiki/Platinum" TargetMode="External"/><Relationship Id="rId2" Type="http://schemas.openxmlformats.org/officeDocument/2006/relationships/hyperlink" Target="https://en.wikipedia.org/wiki/Candlepower" TargetMode="External"/><Relationship Id="rId16" Type="http://schemas.openxmlformats.org/officeDocument/2006/relationships/hyperlink" Target="https://en.wikipedia.org/wiki/Blackbody" TargetMode="External"/><Relationship Id="rId20" Type="http://schemas.openxmlformats.org/officeDocument/2006/relationships/hyperlink" Target="https://en.wikipedia.org/wiki/Candlepower#cite_note-Webster-1" TargetMode="External"/><Relationship Id="rId1" Type="http://schemas.openxmlformats.org/officeDocument/2006/relationships/slideLayout" Target="../slideLayouts/slideLayout2.xml"/><Relationship Id="rId6" Type="http://schemas.openxmlformats.org/officeDocument/2006/relationships/hyperlink" Target="https://en.wikipedia.org/wiki/Sperm_whale" TargetMode="External"/><Relationship Id="rId11" Type="http://schemas.openxmlformats.org/officeDocument/2006/relationships/hyperlink" Target="https://en.wikipedia.org/wiki/National_Physical_Laboratory,_UK" TargetMode="External"/><Relationship Id="rId5" Type="http://schemas.openxmlformats.org/officeDocument/2006/relationships/hyperlink" Target="https://en.wikipedia.org/wiki/Spermaceti" TargetMode="External"/><Relationship Id="rId15" Type="http://schemas.openxmlformats.org/officeDocument/2006/relationships/hyperlink" Target="https://en.wikipedia.org/wiki/Incandescent_lamp" TargetMode="External"/><Relationship Id="rId10" Type="http://schemas.openxmlformats.org/officeDocument/2006/relationships/hyperlink" Target="https://en.wikipedia.org/wiki/Laboratoire_Central_de_l%E2%80%99Electricit%C3%A9" TargetMode="External"/><Relationship Id="rId19" Type="http://schemas.openxmlformats.org/officeDocument/2006/relationships/hyperlink" Target="https://en.wikipedia.org/wiki/Candela" TargetMode="External"/><Relationship Id="rId4" Type="http://schemas.openxmlformats.org/officeDocument/2006/relationships/hyperlink" Target="https://en.wikipedia.org/wiki/Metropolitan_Gas_Act_1860" TargetMode="External"/><Relationship Id="rId9" Type="http://schemas.openxmlformats.org/officeDocument/2006/relationships/hyperlink" Target="https://en.wikipedia.org/wiki/Brassica_rapa" TargetMode="External"/><Relationship Id="rId14" Type="http://schemas.openxmlformats.org/officeDocument/2006/relationships/hyperlink" Target="https://en.wikipedia.org/wiki/Hefner_lam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Human_eye" TargetMode="External"/><Relationship Id="rId13" Type="http://schemas.openxmlformats.org/officeDocument/2006/relationships/hyperlink" Target="https://en.wikipedia.org/wiki/Wavelength" TargetMode="External"/><Relationship Id="rId18" Type="http://schemas.openxmlformats.org/officeDocument/2006/relationships/hyperlink" Target="https://en.wikipedia.org/wiki/Cone_cells" TargetMode="External"/><Relationship Id="rId3" Type="http://schemas.openxmlformats.org/officeDocument/2006/relationships/hyperlink" Target="https://en.wikipedia.org/wiki/Visual_perception" TargetMode="External"/><Relationship Id="rId21" Type="http://schemas.openxmlformats.org/officeDocument/2006/relationships/hyperlink" Target="https://en.wikipedia.org/wiki/Photopic_vision" TargetMode="External"/><Relationship Id="rId7" Type="http://schemas.openxmlformats.org/officeDocument/2006/relationships/hyperlink" Target="https://en.wikipedia.org/wiki/Scotopic_vision#cite_note-1" TargetMode="External"/><Relationship Id="rId12" Type="http://schemas.openxmlformats.org/officeDocument/2006/relationships/hyperlink" Target="https://en.wikipedia.org/wiki/Photosensitivity_in_humans" TargetMode="External"/><Relationship Id="rId17" Type="http://schemas.openxmlformats.org/officeDocument/2006/relationships/hyperlink" Target="https://en.wikipedia.org/wiki/Color_vision" TargetMode="External"/><Relationship Id="rId2" Type="http://schemas.openxmlformats.org/officeDocument/2006/relationships/image" Target="../media/image17.jpg"/><Relationship Id="rId16" Type="http://schemas.openxmlformats.org/officeDocument/2006/relationships/hyperlink" Target="https://en.wikipedia.org/wiki/Candela_per_square_metre" TargetMode="External"/><Relationship Id="rId20" Type="http://schemas.openxmlformats.org/officeDocument/2006/relationships/hyperlink" Target="https://en.wikipedia.org/wiki/Scotopic_vision" TargetMode="External"/><Relationship Id="rId1" Type="http://schemas.openxmlformats.org/officeDocument/2006/relationships/slideLayout" Target="../slideLayouts/slideLayout2.xml"/><Relationship Id="rId6" Type="http://schemas.openxmlformats.org/officeDocument/2006/relationships/hyperlink" Target="https://en.wikipedia.org/wiki/Ancient_Greek" TargetMode="External"/><Relationship Id="rId11" Type="http://schemas.openxmlformats.org/officeDocument/2006/relationships/hyperlink" Target="https://en.wikipedia.org/wiki/Rod_cell" TargetMode="External"/><Relationship Id="rId5" Type="http://schemas.openxmlformats.org/officeDocument/2006/relationships/hyperlink" Target="https://en.wikipedia.org/wiki/Light" TargetMode="External"/><Relationship Id="rId15" Type="http://schemas.openxmlformats.org/officeDocument/2006/relationships/hyperlink" Target="https://en.wikipedia.org/wiki/Luminance" TargetMode="External"/><Relationship Id="rId10" Type="http://schemas.openxmlformats.org/officeDocument/2006/relationships/hyperlink" Target="https://en.wikipedia.org/wiki/Visible_spectrum" TargetMode="External"/><Relationship Id="rId19" Type="http://schemas.openxmlformats.org/officeDocument/2006/relationships/hyperlink" Target="https://en.wikipedia.org/wiki/Visual_acuity" TargetMode="External"/><Relationship Id="rId4" Type="http://schemas.openxmlformats.org/officeDocument/2006/relationships/hyperlink" Target="https://en.wikipedia.org/wiki/Eye" TargetMode="External"/><Relationship Id="rId9" Type="http://schemas.openxmlformats.org/officeDocument/2006/relationships/hyperlink" Target="https://en.wikipedia.org/wiki/Cone_cell" TargetMode="External"/><Relationship Id="rId14" Type="http://schemas.openxmlformats.org/officeDocument/2006/relationships/hyperlink" Target="https://en.wikipedia.org/wiki/Purkinje_effec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en.wikipedia.org/wiki/Visible_spectrum" TargetMode="External"/><Relationship Id="rId7" Type="http://schemas.openxmlformats.org/officeDocument/2006/relationships/hyperlink" Target="https://en.wikipedia.org/wiki/International_System_of_Units" TargetMode="External"/><Relationship Id="rId2" Type="http://schemas.openxmlformats.org/officeDocument/2006/relationships/hyperlink" Target="https://en.wikipedia.org/wiki/Biological_pigment" TargetMode="External"/><Relationship Id="rId1" Type="http://schemas.openxmlformats.org/officeDocument/2006/relationships/slideLayout" Target="../slideLayouts/slideLayout2.xml"/><Relationship Id="rId6" Type="http://schemas.openxmlformats.org/officeDocument/2006/relationships/hyperlink" Target="https://en.wikipedia.org/wiki/Photopic_vision#cite_note-1" TargetMode="External"/><Relationship Id="rId5" Type="http://schemas.openxmlformats.org/officeDocument/2006/relationships/hyperlink" Target="https://en.wikipedia.org/wiki/Lumen_(unit)" TargetMode="External"/><Relationship Id="rId10" Type="http://schemas.openxmlformats.org/officeDocument/2006/relationships/hyperlink" Target="https://askabiologist.asu.edu/rods-and-cones" TargetMode="External"/><Relationship Id="rId4" Type="http://schemas.openxmlformats.org/officeDocument/2006/relationships/hyperlink" Target="https://en.wikipedia.org/wiki/Luminous_efficacy" TargetMode="Externa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Retin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Scotopic" TargetMode="External"/><Relationship Id="rId7" Type="http://schemas.openxmlformats.org/officeDocument/2006/relationships/hyperlink" Target="https://en.wikipedia.org/wiki/Mesopic_vision" TargetMode="External"/><Relationship Id="rId2" Type="http://schemas.openxmlformats.org/officeDocument/2006/relationships/hyperlink" Target="https://en.wikipedia.org/wiki/Adaptation_(eye)" TargetMode="External"/><Relationship Id="rId1" Type="http://schemas.openxmlformats.org/officeDocument/2006/relationships/slideLayout" Target="../slideLayouts/slideLayout2.xml"/><Relationship Id="rId6" Type="http://schemas.openxmlformats.org/officeDocument/2006/relationships/hyperlink" Target="https://en.wikipedia.org/wiki/Photopic_vision#cite_note-Aging_and_Neural_Spatial_Contrast_Sensitivity:_Photopic_Vision-3" TargetMode="External"/><Relationship Id="rId5" Type="http://schemas.openxmlformats.org/officeDocument/2006/relationships/hyperlink" Target="https://en.wikipedia.org/wiki/Spatial_frequency" TargetMode="External"/><Relationship Id="rId4" Type="http://schemas.openxmlformats.org/officeDocument/2006/relationships/hyperlink" Target="https://en.wikipedia.org/wiki/Photopic_vision#cite_note-Molecular_Expressions-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6248" y="643684"/>
            <a:ext cx="5033319" cy="953572"/>
          </a:xfrm>
        </p:spPr>
        <p:txBody>
          <a:bodyPr/>
          <a:lstStyle/>
          <a:p>
            <a:r>
              <a:rPr lang="en-US" dirty="0" smtClean="0"/>
              <a:t>Illumination</a:t>
            </a:r>
            <a:endParaRPr lang="en-US" dirty="0"/>
          </a:p>
        </p:txBody>
      </p:sp>
      <p:sp>
        <p:nvSpPr>
          <p:cNvPr id="3" name="Subtitle 2"/>
          <p:cNvSpPr>
            <a:spLocks noGrp="1"/>
          </p:cNvSpPr>
          <p:nvPr>
            <p:ph type="subTitle" idx="1"/>
          </p:nvPr>
        </p:nvSpPr>
        <p:spPr>
          <a:xfrm>
            <a:off x="1449860" y="4108665"/>
            <a:ext cx="9144000" cy="1655762"/>
          </a:xfrm>
        </p:spPr>
        <p:txBody>
          <a:bodyPr>
            <a:normAutofit fontScale="92500"/>
          </a:bodyPr>
          <a:lstStyle/>
          <a:p>
            <a:pPr algn="l"/>
            <a:r>
              <a:rPr lang="en-US" b="1" dirty="0"/>
              <a:t>Lighting</a:t>
            </a:r>
            <a:r>
              <a:rPr lang="en-US" dirty="0"/>
              <a:t> or </a:t>
            </a:r>
            <a:r>
              <a:rPr lang="en-US" b="1" dirty="0"/>
              <a:t>illumination</a:t>
            </a:r>
            <a:r>
              <a:rPr lang="en-US" dirty="0"/>
              <a:t> is the deliberate use of </a:t>
            </a:r>
            <a:r>
              <a:rPr lang="en-US" dirty="0">
                <a:hlinkClick r:id="rId2" tooltip="Light"/>
              </a:rPr>
              <a:t>light</a:t>
            </a:r>
            <a:r>
              <a:rPr lang="en-US" dirty="0"/>
              <a:t> to achieve practical or aesthetic effects. Lighting includes the use of both artificial </a:t>
            </a:r>
            <a:r>
              <a:rPr lang="en-US" dirty="0">
                <a:hlinkClick r:id="rId3" tooltip="Light source"/>
              </a:rPr>
              <a:t>light sources</a:t>
            </a:r>
            <a:r>
              <a:rPr lang="en-US" dirty="0"/>
              <a:t> like lamps and light fixtures, as well as natural illumination by capturing </a:t>
            </a:r>
            <a:r>
              <a:rPr lang="en-US" dirty="0">
                <a:hlinkClick r:id="rId4" tooltip="Daylight"/>
              </a:rPr>
              <a:t>daylight</a:t>
            </a:r>
            <a:r>
              <a:rPr lang="en-US" dirty="0"/>
              <a:t>. </a:t>
            </a:r>
            <a:r>
              <a:rPr lang="en-US" dirty="0" smtClean="0"/>
              <a:t>Proper </a:t>
            </a:r>
            <a:r>
              <a:rPr lang="en-US" dirty="0"/>
              <a:t>lighting can enhance task performance, improve the appearance of an area, or have positive psychological effects on occupants.</a:t>
            </a:r>
          </a:p>
        </p:txBody>
      </p:sp>
      <p:pic>
        <p:nvPicPr>
          <p:cNvPr id="4" name="Picture 3"/>
          <p:cNvPicPr>
            <a:picLocks noChangeAspect="1"/>
          </p:cNvPicPr>
          <p:nvPr/>
        </p:nvPicPr>
        <p:blipFill>
          <a:blip r:embed="rId5"/>
          <a:stretch>
            <a:fillRect/>
          </a:stretch>
        </p:blipFill>
        <p:spPr>
          <a:xfrm>
            <a:off x="7006281" y="521332"/>
            <a:ext cx="4300731" cy="3055993"/>
          </a:xfrm>
          <a:prstGeom prst="rect">
            <a:avLst/>
          </a:prstGeom>
        </p:spPr>
      </p:pic>
      <p:pic>
        <p:nvPicPr>
          <p:cNvPr id="5" name="Picture 4"/>
          <p:cNvPicPr>
            <a:picLocks noChangeAspect="1"/>
          </p:cNvPicPr>
          <p:nvPr/>
        </p:nvPicPr>
        <p:blipFill>
          <a:blip r:embed="rId6"/>
          <a:stretch>
            <a:fillRect/>
          </a:stretch>
        </p:blipFill>
        <p:spPr>
          <a:xfrm>
            <a:off x="3524090" y="2128596"/>
            <a:ext cx="2497770" cy="1050786"/>
          </a:xfrm>
          <a:prstGeom prst="rect">
            <a:avLst/>
          </a:prstGeom>
        </p:spPr>
      </p:pic>
      <p:pic>
        <p:nvPicPr>
          <p:cNvPr id="6" name="Picture 5"/>
          <p:cNvPicPr>
            <a:picLocks noChangeAspect="1"/>
          </p:cNvPicPr>
          <p:nvPr/>
        </p:nvPicPr>
        <p:blipFill>
          <a:blip r:embed="rId7"/>
          <a:stretch>
            <a:fillRect/>
          </a:stretch>
        </p:blipFill>
        <p:spPr>
          <a:xfrm>
            <a:off x="309169" y="1914835"/>
            <a:ext cx="1642532" cy="1798640"/>
          </a:xfrm>
          <a:prstGeom prst="rect">
            <a:avLst/>
          </a:prstGeom>
        </p:spPr>
      </p:pic>
    </p:spTree>
    <p:extLst>
      <p:ext uri="{BB962C8B-B14F-4D97-AF65-F5344CB8AC3E}">
        <p14:creationId xmlns:p14="http://schemas.microsoft.com/office/powerpoint/2010/main" val="140143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Radiometry - </a:t>
            </a:r>
            <a:endParaRPr lang="en-US" dirty="0"/>
          </a:p>
        </p:txBody>
      </p:sp>
      <p:sp>
        <p:nvSpPr>
          <p:cNvPr id="3" name="Content Placeholder 2"/>
          <p:cNvSpPr>
            <a:spLocks noGrp="1"/>
          </p:cNvSpPr>
          <p:nvPr>
            <p:ph idx="1"/>
          </p:nvPr>
        </p:nvSpPr>
        <p:spPr>
          <a:xfrm>
            <a:off x="838200" y="1825625"/>
            <a:ext cx="10515600" cy="2585737"/>
          </a:xfrm>
        </p:spPr>
        <p:txBody>
          <a:bodyPr/>
          <a:lstStyle/>
          <a:p>
            <a:r>
              <a:rPr lang="en-US" dirty="0"/>
              <a:t> is a set of techniques for </a:t>
            </a:r>
            <a:r>
              <a:rPr lang="en-US" u="sng" dirty="0">
                <a:hlinkClick r:id="rId2"/>
              </a:rPr>
              <a:t>measuring</a:t>
            </a:r>
            <a:r>
              <a:rPr lang="en-US" dirty="0"/>
              <a:t> </a:t>
            </a:r>
            <a:r>
              <a:rPr lang="en-US" dirty="0">
                <a:hlinkClick r:id="rId3" tooltip="Electromagnetic radiation"/>
              </a:rPr>
              <a:t>electromagnetic radiation</a:t>
            </a:r>
            <a:r>
              <a:rPr lang="en-US" dirty="0"/>
              <a:t>, including </a:t>
            </a:r>
            <a:r>
              <a:rPr lang="en-US" dirty="0">
                <a:hlinkClick r:id="rId4" tooltip="Visible light"/>
              </a:rPr>
              <a:t>visible light</a:t>
            </a:r>
            <a:r>
              <a:rPr lang="en-US" dirty="0"/>
              <a:t>. Radiometric techniques in </a:t>
            </a:r>
            <a:r>
              <a:rPr lang="en-US" dirty="0">
                <a:hlinkClick r:id="rId5" tooltip="Optics"/>
              </a:rPr>
              <a:t>optics</a:t>
            </a:r>
            <a:r>
              <a:rPr lang="en-US" dirty="0"/>
              <a:t> characterize the distribution of the radiation's </a:t>
            </a:r>
            <a:r>
              <a:rPr lang="en-US" dirty="0">
                <a:hlinkClick r:id="rId6" tooltip="Power (physics)"/>
              </a:rPr>
              <a:t>power</a:t>
            </a:r>
            <a:r>
              <a:rPr lang="en-US" dirty="0"/>
              <a:t> in space, as opposed to </a:t>
            </a:r>
            <a:r>
              <a:rPr lang="en-US" dirty="0">
                <a:hlinkClick r:id="rId7" tooltip="Photometry (optics)"/>
              </a:rPr>
              <a:t>photometric</a:t>
            </a:r>
            <a:r>
              <a:rPr lang="en-US" dirty="0"/>
              <a:t> techniques, which characterize the light's interaction with the human eye. Radiometry is distinct from </a:t>
            </a:r>
            <a:r>
              <a:rPr lang="en-US" dirty="0">
                <a:hlinkClick r:id="rId8" tooltip="Quantum optics"/>
              </a:rPr>
              <a:t>quantum</a:t>
            </a:r>
            <a:r>
              <a:rPr lang="en-US" dirty="0"/>
              <a:t> techniques such as </a:t>
            </a:r>
            <a:r>
              <a:rPr lang="en-US" dirty="0">
                <a:hlinkClick r:id="rId9" tooltip="Photon"/>
              </a:rPr>
              <a:t>photon</a:t>
            </a:r>
            <a:r>
              <a:rPr lang="en-US" dirty="0"/>
              <a:t> </a:t>
            </a:r>
            <a:r>
              <a:rPr lang="en-US" dirty="0" smtClean="0"/>
              <a:t>counting.</a:t>
            </a:r>
            <a:r>
              <a:rPr lang="en-US" baseline="30000" dirty="0" smtClean="0"/>
              <a:t>1</a:t>
            </a:r>
            <a:endParaRPr lang="en-US" baseline="30000" dirty="0"/>
          </a:p>
        </p:txBody>
      </p:sp>
      <p:sp>
        <p:nvSpPr>
          <p:cNvPr id="4" name="TextBox 3"/>
          <p:cNvSpPr txBox="1"/>
          <p:nvPr/>
        </p:nvSpPr>
        <p:spPr>
          <a:xfrm>
            <a:off x="838200" y="6017741"/>
            <a:ext cx="10515600" cy="369332"/>
          </a:xfrm>
          <a:prstGeom prst="rect">
            <a:avLst/>
          </a:prstGeom>
          <a:noFill/>
        </p:spPr>
        <p:txBody>
          <a:bodyPr wrap="square" rtlCol="0">
            <a:spAutoFit/>
          </a:bodyPr>
          <a:lstStyle/>
          <a:p>
            <a:r>
              <a:rPr lang="en-US" dirty="0" smtClean="0"/>
              <a:t>1.  Wikipedia   </a:t>
            </a:r>
            <a:r>
              <a:rPr lang="en-US" dirty="0" smtClean="0">
                <a:hlinkClick r:id="rId10"/>
              </a:rPr>
              <a:t>https://en.wikipedia.org/wiki/Radiometry#Integral_and_spectral_radiometric_quantities</a:t>
            </a:r>
            <a:r>
              <a:rPr lang="en-US" dirty="0" smtClean="0"/>
              <a:t> </a:t>
            </a:r>
            <a:endParaRPr lang="en-US" dirty="0"/>
          </a:p>
        </p:txBody>
      </p:sp>
    </p:spTree>
    <p:extLst>
      <p:ext uri="{BB962C8B-B14F-4D97-AF65-F5344CB8AC3E}">
        <p14:creationId xmlns:p14="http://schemas.microsoft.com/office/powerpoint/2010/main" val="182272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7774" y="1459208"/>
            <a:ext cx="10071934" cy="1951258"/>
          </a:xfrm>
          <a:prstGeom prst="rect">
            <a:avLst/>
          </a:prstGeom>
        </p:spPr>
      </p:pic>
      <p:pic>
        <p:nvPicPr>
          <p:cNvPr id="5" name="Picture 4"/>
          <p:cNvPicPr>
            <a:picLocks noChangeAspect="1"/>
          </p:cNvPicPr>
          <p:nvPr/>
        </p:nvPicPr>
        <p:blipFill>
          <a:blip r:embed="rId3"/>
          <a:stretch>
            <a:fillRect/>
          </a:stretch>
        </p:blipFill>
        <p:spPr>
          <a:xfrm>
            <a:off x="986481" y="210841"/>
            <a:ext cx="10058686" cy="1248367"/>
          </a:xfrm>
          <a:prstGeom prst="rect">
            <a:avLst/>
          </a:prstGeom>
        </p:spPr>
      </p:pic>
      <p:pic>
        <p:nvPicPr>
          <p:cNvPr id="6" name="Picture 5"/>
          <p:cNvPicPr>
            <a:picLocks noChangeAspect="1"/>
          </p:cNvPicPr>
          <p:nvPr/>
        </p:nvPicPr>
        <p:blipFill>
          <a:blip r:embed="rId4"/>
          <a:stretch>
            <a:fillRect/>
          </a:stretch>
        </p:blipFill>
        <p:spPr>
          <a:xfrm>
            <a:off x="997775" y="3410466"/>
            <a:ext cx="10071934" cy="1709786"/>
          </a:xfrm>
          <a:prstGeom prst="rect">
            <a:avLst/>
          </a:prstGeom>
        </p:spPr>
      </p:pic>
      <p:pic>
        <p:nvPicPr>
          <p:cNvPr id="8" name="Picture 7"/>
          <p:cNvPicPr>
            <a:picLocks noChangeAspect="1"/>
          </p:cNvPicPr>
          <p:nvPr/>
        </p:nvPicPr>
        <p:blipFill>
          <a:blip r:embed="rId5"/>
          <a:stretch>
            <a:fillRect/>
          </a:stretch>
        </p:blipFill>
        <p:spPr>
          <a:xfrm>
            <a:off x="997774" y="5120252"/>
            <a:ext cx="10071934" cy="1707350"/>
          </a:xfrm>
          <a:prstGeom prst="rect">
            <a:avLst/>
          </a:prstGeom>
        </p:spPr>
      </p:pic>
    </p:spTree>
    <p:extLst>
      <p:ext uri="{BB962C8B-B14F-4D97-AF65-F5344CB8AC3E}">
        <p14:creationId xmlns:p14="http://schemas.microsoft.com/office/powerpoint/2010/main" val="3927361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Photometry – </a:t>
            </a:r>
            <a:r>
              <a:rPr lang="en-US" sz="3600" dirty="0" smtClean="0">
                <a:solidFill>
                  <a:srgbClr val="FF0000"/>
                </a:solidFill>
              </a:rPr>
              <a:t>What </a:t>
            </a:r>
            <a:r>
              <a:rPr lang="en-US" sz="3600" dirty="0" smtClean="0">
                <a:solidFill>
                  <a:schemeClr val="accent1"/>
                </a:solidFill>
              </a:rPr>
              <a:t>we</a:t>
            </a:r>
            <a:r>
              <a:rPr lang="en-US" sz="3600" dirty="0" smtClean="0">
                <a:solidFill>
                  <a:srgbClr val="FF0000"/>
                </a:solidFill>
              </a:rPr>
              <a:t> </a:t>
            </a:r>
            <a:r>
              <a:rPr lang="en-US" sz="3600" dirty="0" smtClean="0">
                <a:solidFill>
                  <a:schemeClr val="accent6"/>
                </a:solidFill>
              </a:rPr>
              <a:t>perceive</a:t>
            </a:r>
            <a:r>
              <a:rPr lang="en-US" sz="3600" dirty="0" smtClean="0">
                <a:solidFill>
                  <a:srgbClr val="FF0000"/>
                </a:solidFill>
              </a:rPr>
              <a:t> </a:t>
            </a:r>
            <a:r>
              <a:rPr lang="en-US" sz="3600" dirty="0" smtClean="0">
                <a:solidFill>
                  <a:srgbClr val="C00000"/>
                </a:solidFill>
              </a:rPr>
              <a:t>as</a:t>
            </a:r>
            <a:r>
              <a:rPr lang="en-US" sz="3600" dirty="0" smtClean="0">
                <a:solidFill>
                  <a:srgbClr val="FF0000"/>
                </a:solidFill>
              </a:rPr>
              <a:t> </a:t>
            </a:r>
            <a:r>
              <a:rPr lang="en-US" sz="3600" dirty="0" smtClean="0">
                <a:solidFill>
                  <a:schemeClr val="accent4">
                    <a:lumMod val="60000"/>
                    <a:lumOff val="40000"/>
                  </a:schemeClr>
                </a:solidFill>
              </a:rPr>
              <a:t>light </a:t>
            </a:r>
            <a:r>
              <a:rPr lang="en-US" sz="3600" dirty="0" smtClean="0">
                <a:solidFill>
                  <a:schemeClr val="accent1">
                    <a:lumMod val="40000"/>
                    <a:lumOff val="60000"/>
                  </a:schemeClr>
                </a:solidFill>
              </a:rPr>
              <a:t>and</a:t>
            </a:r>
            <a:r>
              <a:rPr lang="en-US" sz="3600" dirty="0" smtClean="0">
                <a:solidFill>
                  <a:schemeClr val="accent4">
                    <a:lumMod val="60000"/>
                    <a:lumOff val="40000"/>
                  </a:schemeClr>
                </a:solidFill>
              </a:rPr>
              <a:t> </a:t>
            </a:r>
            <a:r>
              <a:rPr lang="en-US" sz="3600" dirty="0" smtClean="0">
                <a:solidFill>
                  <a:srgbClr val="00B050"/>
                </a:solidFill>
              </a:rPr>
              <a:t>color</a:t>
            </a:r>
            <a:endParaRPr lang="en-US" dirty="0">
              <a:solidFill>
                <a:srgbClr val="00B050"/>
              </a:solidFill>
            </a:endParaRPr>
          </a:p>
        </p:txBody>
      </p:sp>
      <p:sp>
        <p:nvSpPr>
          <p:cNvPr id="3" name="Content Placeholder 2"/>
          <p:cNvSpPr>
            <a:spLocks noGrp="1"/>
          </p:cNvSpPr>
          <p:nvPr>
            <p:ph idx="1"/>
          </p:nvPr>
        </p:nvSpPr>
        <p:spPr>
          <a:xfrm>
            <a:off x="838200" y="1825625"/>
            <a:ext cx="10515600" cy="3537207"/>
          </a:xfrm>
        </p:spPr>
        <p:txBody>
          <a:bodyPr/>
          <a:lstStyle/>
          <a:p>
            <a:r>
              <a:rPr lang="en-US" u="sng" dirty="0" smtClean="0"/>
              <a:t>Photometry is the science of the measurement of light, in terms of its perceived brightness to the human eye.</a:t>
            </a:r>
            <a:r>
              <a:rPr lang="en-US" dirty="0" smtClean="0"/>
              <a:t>  It is distinct from radiometry, which is the science of measurement of radiant energy (including light) in terms of absolute power. In modern photometry, the radiant power at each wavelength is weighted by a luminosity function that models human brightness sensitivity. Typically, this weighting function is the </a:t>
            </a:r>
            <a:r>
              <a:rPr lang="en-US" dirty="0" err="1" smtClean="0"/>
              <a:t>photopic</a:t>
            </a:r>
            <a:r>
              <a:rPr lang="en-US" dirty="0" smtClean="0"/>
              <a:t> sensitivity function, although the scotopic function or other functions may also be applied in the same way</a:t>
            </a:r>
            <a:r>
              <a:rPr lang="en-US" baseline="30000" dirty="0" smtClean="0"/>
              <a:t>2</a:t>
            </a:r>
            <a:endParaRPr lang="en-US" baseline="30000" dirty="0"/>
          </a:p>
        </p:txBody>
      </p:sp>
      <p:sp>
        <p:nvSpPr>
          <p:cNvPr id="4" name="TextBox 3"/>
          <p:cNvSpPr txBox="1"/>
          <p:nvPr/>
        </p:nvSpPr>
        <p:spPr>
          <a:xfrm>
            <a:off x="838200" y="5497769"/>
            <a:ext cx="10987216" cy="923330"/>
          </a:xfrm>
          <a:prstGeom prst="rect">
            <a:avLst/>
          </a:prstGeom>
          <a:noFill/>
        </p:spPr>
        <p:txBody>
          <a:bodyPr wrap="square" rtlCol="0">
            <a:spAutoFit/>
          </a:bodyPr>
          <a:lstStyle/>
          <a:p>
            <a:r>
              <a:rPr lang="en-US" dirty="0" smtClean="0"/>
              <a:t>2. Wikipedia </a:t>
            </a:r>
            <a:r>
              <a:rPr lang="en-US" dirty="0" smtClean="0">
                <a:hlinkClick r:id="rId2"/>
              </a:rPr>
              <a:t>https://en.wikipedia.org/wiki/Photometry_(optics)#:~:text=Photometry%20is%20the%20science%20of,in%20terms%20of%20absolute%20power.</a:t>
            </a:r>
            <a:endParaRPr lang="en-US" dirty="0"/>
          </a:p>
        </p:txBody>
      </p:sp>
    </p:spTree>
    <p:extLst>
      <p:ext uri="{BB962C8B-B14F-4D97-AF65-F5344CB8AC3E}">
        <p14:creationId xmlns:p14="http://schemas.microsoft.com/office/powerpoint/2010/main" val="3875359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4518" y="778477"/>
            <a:ext cx="10213567" cy="4794420"/>
          </a:xfrm>
          <a:prstGeom prst="rect">
            <a:avLst/>
          </a:prstGeom>
        </p:spPr>
      </p:pic>
      <p:pic>
        <p:nvPicPr>
          <p:cNvPr id="5" name="Picture 4"/>
          <p:cNvPicPr>
            <a:picLocks noChangeAspect="1"/>
          </p:cNvPicPr>
          <p:nvPr/>
        </p:nvPicPr>
        <p:blipFill>
          <a:blip r:embed="rId3"/>
          <a:stretch>
            <a:fillRect/>
          </a:stretch>
        </p:blipFill>
        <p:spPr>
          <a:xfrm>
            <a:off x="781210" y="5449329"/>
            <a:ext cx="10166874" cy="872955"/>
          </a:xfrm>
          <a:prstGeom prst="rect">
            <a:avLst/>
          </a:prstGeom>
        </p:spPr>
      </p:pic>
      <p:sp>
        <p:nvSpPr>
          <p:cNvPr id="6" name="TextBox 5"/>
          <p:cNvSpPr txBox="1"/>
          <p:nvPr/>
        </p:nvSpPr>
        <p:spPr>
          <a:xfrm>
            <a:off x="734518" y="197708"/>
            <a:ext cx="10213566" cy="461665"/>
          </a:xfrm>
          <a:prstGeom prst="rect">
            <a:avLst/>
          </a:prstGeom>
          <a:noFill/>
        </p:spPr>
        <p:txBody>
          <a:bodyPr wrap="square" rtlCol="0">
            <a:spAutoFit/>
          </a:bodyPr>
          <a:lstStyle/>
          <a:p>
            <a:pPr algn="ctr"/>
            <a:r>
              <a:rPr lang="en-US" sz="2400" dirty="0" smtClean="0"/>
              <a:t>SI photometry </a:t>
            </a:r>
            <a:r>
              <a:rPr lang="en-US" sz="2400" dirty="0"/>
              <a:t>u</a:t>
            </a:r>
            <a:r>
              <a:rPr lang="en-US" sz="2400" dirty="0" smtClean="0"/>
              <a:t>nits</a:t>
            </a:r>
            <a:endParaRPr lang="en-US" sz="2400" dirty="0"/>
          </a:p>
        </p:txBody>
      </p:sp>
    </p:spTree>
    <p:extLst>
      <p:ext uri="{BB962C8B-B14F-4D97-AF65-F5344CB8AC3E}">
        <p14:creationId xmlns:p14="http://schemas.microsoft.com/office/powerpoint/2010/main" val="325339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Spreadsheet of Radiometric and corresponding Photometric units</a:t>
            </a:r>
            <a:endParaRPr lang="en-US" dirty="0"/>
          </a:p>
        </p:txBody>
      </p:sp>
      <p:sp>
        <p:nvSpPr>
          <p:cNvPr id="3" name="Content Placeholder 2"/>
          <p:cNvSpPr>
            <a:spLocks noGrp="1"/>
          </p:cNvSpPr>
          <p:nvPr>
            <p:ph idx="1"/>
          </p:nvPr>
        </p:nvSpPr>
        <p:spPr>
          <a:xfrm>
            <a:off x="838200" y="1825625"/>
            <a:ext cx="10515600" cy="1535413"/>
          </a:xfrm>
        </p:spPr>
        <p:txBody>
          <a:bodyPr/>
          <a:lstStyle/>
          <a:p>
            <a:pPr marL="0" indent="0">
              <a:buNone/>
            </a:pPr>
            <a:r>
              <a:rPr lang="en-US" dirty="0">
                <a:hlinkClick r:id="rId2"/>
              </a:rPr>
              <a:t>https://</a:t>
            </a:r>
            <a:r>
              <a:rPr lang="en-US" dirty="0" smtClean="0">
                <a:hlinkClick r:id="rId2"/>
              </a:rPr>
              <a:t>team.a-dec.com/sites/deveng/Elect/Illumination/Shared%20Documents/PhotometricRadiometricUnits.xlsx</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4312366"/>
              </p:ext>
            </p:extLst>
          </p:nvPr>
        </p:nvGraphicFramePr>
        <p:xfrm>
          <a:off x="996950" y="3080844"/>
          <a:ext cx="10198099" cy="3076575"/>
        </p:xfrm>
        <a:graphic>
          <a:graphicData uri="http://schemas.openxmlformats.org/drawingml/2006/table">
            <a:tbl>
              <a:tblPr/>
              <a:tblGrid>
                <a:gridCol w="1193057"/>
                <a:gridCol w="647297"/>
                <a:gridCol w="951907"/>
                <a:gridCol w="710757"/>
                <a:gridCol w="2106888"/>
                <a:gridCol w="1180365"/>
                <a:gridCol w="647297"/>
                <a:gridCol w="561625"/>
                <a:gridCol w="723450"/>
                <a:gridCol w="1475456"/>
              </a:tblGrid>
              <a:tr h="266700">
                <a:tc gridSpan="4">
                  <a:txBody>
                    <a:bodyPr/>
                    <a:lstStyle/>
                    <a:p>
                      <a:pPr algn="l" fontAlgn="b"/>
                      <a:r>
                        <a:rPr lang="en-US" sz="1600" b="1" i="0" u="none" strike="noStrike">
                          <a:solidFill>
                            <a:srgbClr val="000000"/>
                          </a:solidFill>
                          <a:effectLst/>
                          <a:latin typeface="Calibri" panose="020F0502020204030204" pitchFamily="34" charset="0"/>
                        </a:rPr>
                        <a:t>Radiometric and Photometric Quantities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8125">
                <a:tc gridSpan="5">
                  <a:txBody>
                    <a:bodyPr/>
                    <a:lstStyle/>
                    <a:p>
                      <a:pPr algn="ctr" fontAlgn="b"/>
                      <a:r>
                        <a:rPr lang="en-US" sz="1400" b="1" i="0" u="none" strike="noStrike">
                          <a:solidFill>
                            <a:srgbClr val="000000"/>
                          </a:solidFill>
                          <a:effectLst/>
                          <a:latin typeface="Calibri" panose="020F0502020204030204" pitchFamily="34" charset="0"/>
                        </a:rPr>
                        <a:t>SI Radiometry Units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400" b="1" i="0" u="none" strike="noStrike">
                          <a:solidFill>
                            <a:srgbClr val="000000"/>
                          </a:solidFill>
                          <a:effectLst/>
                          <a:latin typeface="Calibri" panose="020F0502020204030204" pitchFamily="34" charset="0"/>
                        </a:rPr>
                        <a:t>SI Photometry Units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ctr"/>
                      <a:r>
                        <a:rPr lang="en-US" sz="1100" b="1" i="0" u="none" strike="noStrike">
                          <a:solidFill>
                            <a:srgbClr val="000000"/>
                          </a:solidFill>
                          <a:effectLst/>
                          <a:latin typeface="Calibri" panose="020F0502020204030204" pitchFamily="34" charset="0"/>
                        </a:rPr>
                        <a:t>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Symbol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SI 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Dimension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Notes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Symbol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SI 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Dimension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Notes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l" fontAlgn="t"/>
                      <a:r>
                        <a:rPr lang="en-US" sz="1100" b="0" i="0" u="none" strike="noStrike">
                          <a:solidFill>
                            <a:srgbClr val="000000"/>
                          </a:solidFill>
                          <a:effectLst/>
                          <a:latin typeface="Calibri" panose="020F0502020204030204" pitchFamily="34" charset="0"/>
                        </a:rPr>
                        <a:t>Radiant energy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Calibri" panose="020F0502020204030204" pitchFamily="34" charset="0"/>
                        </a:rPr>
                        <a:t>Q</a:t>
                      </a:r>
                      <a:r>
                        <a:rPr lang="en-US" sz="1200" b="0" i="0" u="none" strike="noStrike" baseline="-25000">
                          <a:solidFill>
                            <a:srgbClr val="000000"/>
                          </a:solidFill>
                          <a:effectLst/>
                          <a:latin typeface="Calibri" panose="020F0502020204030204" pitchFamily="34" charset="0"/>
                        </a:rPr>
                        <a:t>e</a:t>
                      </a:r>
                      <a:endParaRPr lang="en-US" sz="12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M⋅L</a:t>
                      </a:r>
                      <a:r>
                        <a:rPr lang="en-US" sz="1100" b="0" i="0" u="none" strike="noStrike" baseline="30000">
                          <a:solidFill>
                            <a:srgbClr val="000000"/>
                          </a:solidFill>
                          <a:effectLst/>
                          <a:latin typeface="Calibri" panose="020F0502020204030204" pitchFamily="34" charset="0"/>
                        </a:rPr>
                        <a:t>2</a:t>
                      </a:r>
                      <a:r>
                        <a:rPr lang="en-US" sz="1100" b="0" i="0" u="none" strike="noStrike">
                          <a:solidFill>
                            <a:srgbClr val="000000"/>
                          </a:solidFill>
                          <a:effectLst/>
                          <a:latin typeface="Calibri" panose="020F0502020204030204" pitchFamily="34" charset="0"/>
                        </a:rPr>
                        <a:t>⋅T</a:t>
                      </a:r>
                      <a:r>
                        <a:rPr lang="en-US" sz="1100" b="0" i="0" u="none" strike="noStrike" baseline="30000">
                          <a:solidFill>
                            <a:srgbClr val="000000"/>
                          </a:solidFill>
                          <a:effectLst/>
                          <a:latin typeface="Calibri" panose="020F0502020204030204" pitchFamily="34" charset="0"/>
                        </a:rPr>
                        <a:t>−2</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energy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Luminous energy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200" b="0" i="1" u="none" strike="noStrike">
                          <a:solidFill>
                            <a:srgbClr val="000000"/>
                          </a:solidFill>
                          <a:effectLst/>
                          <a:latin typeface="Calibri" panose="020F0502020204030204" pitchFamily="34" charset="0"/>
                        </a:rPr>
                        <a:t>Q</a:t>
                      </a:r>
                      <a:r>
                        <a:rPr lang="en-US" sz="1200" b="0" i="0" u="none" strike="noStrike" baseline="-25000">
                          <a:solidFill>
                            <a:srgbClr val="000000"/>
                          </a:solidFill>
                          <a:effectLst/>
                          <a:latin typeface="Calibri" panose="020F0502020204030204" pitchFamily="34" charset="0"/>
                        </a:rPr>
                        <a:t>v</a:t>
                      </a:r>
                      <a:endParaRPr lang="en-US" sz="12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lm⋅s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T⋅J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units are sometimes called talbots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l" fontAlgn="t"/>
                      <a:r>
                        <a:rPr lang="en-US" sz="1100" b="0" i="0" u="none" strike="noStrike">
                          <a:solidFill>
                            <a:srgbClr val="000000"/>
                          </a:solidFill>
                          <a:effectLst/>
                          <a:latin typeface="Calibri" panose="020F0502020204030204" pitchFamily="34" charset="0"/>
                        </a:rPr>
                        <a:t>Radiant flux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l-GR" sz="1200" b="0" i="1" u="none" strike="noStrike">
                          <a:solidFill>
                            <a:srgbClr val="000000"/>
                          </a:solidFill>
                          <a:effectLst/>
                          <a:latin typeface="Calibri" panose="020F0502020204030204" pitchFamily="34" charset="0"/>
                        </a:rPr>
                        <a:t>Φ</a:t>
                      </a:r>
                      <a:r>
                        <a:rPr lang="en-US" sz="1200" b="0" i="0" u="none" strike="noStrike" baseline="-25000">
                          <a:solidFill>
                            <a:srgbClr val="000000"/>
                          </a:solidFill>
                          <a:effectLst/>
                          <a:latin typeface="Calibri" panose="020F0502020204030204" pitchFamily="34" charset="0"/>
                        </a:rPr>
                        <a:t>e</a:t>
                      </a:r>
                      <a:endParaRPr lang="en-US"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W</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M⋅L</a:t>
                      </a:r>
                      <a:r>
                        <a:rPr lang="en-US" sz="1100" b="0" i="0" u="none" strike="noStrike" baseline="30000">
                          <a:solidFill>
                            <a:srgbClr val="000000"/>
                          </a:solidFill>
                          <a:effectLst/>
                          <a:latin typeface="Calibri" panose="020F0502020204030204" pitchFamily="34" charset="0"/>
                        </a:rPr>
                        <a:t>2</a:t>
                      </a:r>
                      <a:r>
                        <a:rPr lang="en-US" sz="1100" b="0" i="0" u="none" strike="noStrike">
                          <a:solidFill>
                            <a:srgbClr val="000000"/>
                          </a:solidFill>
                          <a:effectLst/>
                          <a:latin typeface="Calibri" panose="020F0502020204030204" pitchFamily="34" charset="0"/>
                        </a:rPr>
                        <a:t>⋅T</a:t>
                      </a:r>
                      <a:r>
                        <a:rPr lang="en-US" sz="1100" b="0" i="0" u="none" strike="noStrike" baseline="30000">
                          <a:solidFill>
                            <a:srgbClr val="000000"/>
                          </a:solidFill>
                          <a:effectLst/>
                          <a:latin typeface="Calibri" panose="020F0502020204030204" pitchFamily="34" charset="0"/>
                        </a:rPr>
                        <a:t>−3</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radiant energy per unit time, also called radiant power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Luminous flux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l-GR" sz="1200" b="0" i="1" u="none" strike="noStrike">
                          <a:solidFill>
                            <a:srgbClr val="000000"/>
                          </a:solidFill>
                          <a:effectLst/>
                          <a:latin typeface="Calibri" panose="020F0502020204030204" pitchFamily="34" charset="0"/>
                        </a:rPr>
                        <a:t>Φ</a:t>
                      </a:r>
                      <a:r>
                        <a:rPr lang="en-US" sz="1200" b="0" i="0" u="none" strike="noStrike" baseline="-25000">
                          <a:solidFill>
                            <a:srgbClr val="000000"/>
                          </a:solidFill>
                          <a:effectLst/>
                          <a:latin typeface="Calibri" panose="020F0502020204030204" pitchFamily="34" charset="0"/>
                        </a:rPr>
                        <a:t>v</a:t>
                      </a:r>
                      <a:endParaRPr lang="en-US"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lm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also called luminous power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38125">
                <a:tc>
                  <a:txBody>
                    <a:bodyPr/>
                    <a:lstStyle/>
                    <a:p>
                      <a:pPr algn="l" fontAlgn="t"/>
                      <a:r>
                        <a:rPr lang="en-US" sz="1100" b="0" i="0" u="none" strike="noStrike">
                          <a:solidFill>
                            <a:srgbClr val="000000"/>
                          </a:solidFill>
                          <a:effectLst/>
                          <a:latin typeface="Calibri" panose="020F0502020204030204" pitchFamily="34" charset="0"/>
                        </a:rPr>
                        <a:t>Spectral power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l-GR" sz="1200" b="0" i="1" u="none" strike="noStrike">
                          <a:solidFill>
                            <a:srgbClr val="000000"/>
                          </a:solidFill>
                          <a:effectLst/>
                          <a:latin typeface="Calibri" panose="020F0502020204030204" pitchFamily="34" charset="0"/>
                        </a:rPr>
                        <a:t>Φ</a:t>
                      </a:r>
                      <a:r>
                        <a:rPr lang="en-US" sz="1200" b="0" i="0" u="none" strike="noStrike" baseline="-25000">
                          <a:solidFill>
                            <a:srgbClr val="000000"/>
                          </a:solidFill>
                          <a:effectLst/>
                          <a:latin typeface="Calibri" panose="020F0502020204030204" pitchFamily="34" charset="0"/>
                        </a:rPr>
                        <a:t>e</a:t>
                      </a:r>
                      <a:r>
                        <a:rPr lang="el-GR" sz="1200" b="0" i="0" u="none" strike="noStrike" baseline="-25000">
                          <a:solidFill>
                            <a:srgbClr val="000000"/>
                          </a:solidFill>
                          <a:effectLst/>
                          <a:latin typeface="Calibri" panose="020F0502020204030204" pitchFamily="34" charset="0"/>
                        </a:rPr>
                        <a:t>λ</a:t>
                      </a:r>
                      <a:endParaRPr lang="el-GR"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W⋅m</a:t>
                      </a:r>
                      <a:r>
                        <a:rPr lang="en-US" sz="1100" b="0" i="0" u="none" strike="noStrike" baseline="30000">
                          <a:solidFill>
                            <a:srgbClr val="000000"/>
                          </a:solidFill>
                          <a:effectLst/>
                          <a:latin typeface="Calibri" panose="020F0502020204030204" pitchFamily="34" charset="0"/>
                        </a:rPr>
                        <a:t>−1</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M⋅L⋅T</a:t>
                      </a:r>
                      <a:r>
                        <a:rPr lang="en-US" sz="1100" b="0" i="0" u="none" strike="noStrike" baseline="30000">
                          <a:solidFill>
                            <a:srgbClr val="000000"/>
                          </a:solidFill>
                          <a:effectLst/>
                          <a:latin typeface="Calibri" panose="020F0502020204030204" pitchFamily="34" charset="0"/>
                        </a:rPr>
                        <a:t>−3</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radiant power per wavelength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ctr" fontAlgn="t"/>
                      <a:r>
                        <a:rPr lang="en-US" sz="1200" b="0" i="1"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r>
              <a:tr h="381000">
                <a:tc>
                  <a:txBody>
                    <a:bodyPr/>
                    <a:lstStyle/>
                    <a:p>
                      <a:pPr algn="l" fontAlgn="t"/>
                      <a:r>
                        <a:rPr lang="en-US" sz="1100" b="0" i="0" u="none" strike="noStrike">
                          <a:solidFill>
                            <a:srgbClr val="000000"/>
                          </a:solidFill>
                          <a:effectLst/>
                          <a:latin typeface="Calibri" panose="020F0502020204030204" pitchFamily="34" charset="0"/>
                        </a:rPr>
                        <a:t>Radiant intensity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Calibri" panose="020F0502020204030204" pitchFamily="34" charset="0"/>
                        </a:rPr>
                        <a:t>I</a:t>
                      </a:r>
                      <a:r>
                        <a:rPr lang="en-US" sz="1200" b="0" i="0" u="none" strike="noStrike" baseline="-25000">
                          <a:solidFill>
                            <a:srgbClr val="000000"/>
                          </a:solidFill>
                          <a:effectLst/>
                          <a:latin typeface="Calibri" panose="020F0502020204030204" pitchFamily="34" charset="0"/>
                        </a:rPr>
                        <a:t>e</a:t>
                      </a:r>
                      <a:endParaRPr lang="en-US"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W⋅sr</a:t>
                      </a:r>
                      <a:r>
                        <a:rPr lang="en-US" sz="1100" b="0" i="0" u="none" strike="noStrike" baseline="30000">
                          <a:solidFill>
                            <a:srgbClr val="000000"/>
                          </a:solidFill>
                          <a:effectLst/>
                          <a:latin typeface="Calibri" panose="020F0502020204030204" pitchFamily="34" charset="0"/>
                        </a:rPr>
                        <a:t>−1</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M⋅L</a:t>
                      </a:r>
                      <a:r>
                        <a:rPr lang="en-US" sz="1100" b="0" i="0" u="none" strike="noStrike" baseline="30000">
                          <a:solidFill>
                            <a:srgbClr val="000000"/>
                          </a:solidFill>
                          <a:effectLst/>
                          <a:latin typeface="Calibri" panose="020F0502020204030204" pitchFamily="34" charset="0"/>
                        </a:rPr>
                        <a:t>2</a:t>
                      </a:r>
                      <a:r>
                        <a:rPr lang="en-US" sz="1100" b="0" i="0" u="none" strike="noStrike">
                          <a:solidFill>
                            <a:srgbClr val="000000"/>
                          </a:solidFill>
                          <a:effectLst/>
                          <a:latin typeface="Calibri" panose="020F0502020204030204" pitchFamily="34" charset="0"/>
                        </a:rPr>
                        <a:t>⋅T</a:t>
                      </a:r>
                      <a:r>
                        <a:rPr lang="en-US" sz="1100" b="0" i="0" u="none" strike="noStrike" baseline="30000">
                          <a:solidFill>
                            <a:srgbClr val="000000"/>
                          </a:solidFill>
                          <a:effectLst/>
                          <a:latin typeface="Calibri" panose="020F0502020204030204" pitchFamily="34" charset="0"/>
                        </a:rPr>
                        <a:t>−3</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power per unit solid angle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Luminous intensity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200" b="0" i="1" u="none" strike="noStrike">
                          <a:solidFill>
                            <a:srgbClr val="000000"/>
                          </a:solidFill>
                          <a:effectLst/>
                          <a:latin typeface="Calibri" panose="020F0502020204030204" pitchFamily="34" charset="0"/>
                        </a:rPr>
                        <a:t>I</a:t>
                      </a:r>
                      <a:r>
                        <a:rPr lang="en-US" sz="1200" b="0" i="0" u="none" strike="noStrike" baseline="-25000">
                          <a:solidFill>
                            <a:srgbClr val="000000"/>
                          </a:solidFill>
                          <a:effectLst/>
                          <a:latin typeface="Calibri" panose="020F0502020204030204" pitchFamily="34" charset="0"/>
                        </a:rPr>
                        <a:t>v</a:t>
                      </a:r>
                      <a:endParaRPr lang="en-US"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cd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an SI base unit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38125">
                <a:tc>
                  <a:txBody>
                    <a:bodyPr/>
                    <a:lstStyle/>
                    <a:p>
                      <a:pPr algn="l" fontAlgn="t"/>
                      <a:r>
                        <a:rPr lang="en-US" sz="1100" b="0" i="0" u="none" strike="noStrike">
                          <a:solidFill>
                            <a:srgbClr val="000000"/>
                          </a:solidFill>
                          <a:effectLst/>
                          <a:latin typeface="Calibri" panose="020F0502020204030204" pitchFamily="34" charset="0"/>
                        </a:rPr>
                        <a:t>Spectral intensity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Calibri" panose="020F0502020204030204" pitchFamily="34" charset="0"/>
                        </a:rPr>
                        <a:t>I</a:t>
                      </a:r>
                      <a:r>
                        <a:rPr lang="en-US" sz="1200" b="0" i="0" u="none" strike="noStrike" baseline="-25000">
                          <a:solidFill>
                            <a:srgbClr val="000000"/>
                          </a:solidFill>
                          <a:effectLst/>
                          <a:latin typeface="Calibri" panose="020F0502020204030204" pitchFamily="34" charset="0"/>
                        </a:rPr>
                        <a:t>e</a:t>
                      </a:r>
                      <a:r>
                        <a:rPr lang="el-GR" sz="1200" b="0" i="0" u="none" strike="noStrike" baseline="-25000">
                          <a:solidFill>
                            <a:srgbClr val="000000"/>
                          </a:solidFill>
                          <a:effectLst/>
                          <a:latin typeface="Calibri" panose="020F0502020204030204" pitchFamily="34" charset="0"/>
                        </a:rPr>
                        <a:t>λ</a:t>
                      </a:r>
                      <a:endParaRPr lang="el-GR"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W⋅sr</a:t>
                      </a:r>
                      <a:r>
                        <a:rPr lang="en-US" sz="1100" b="0" i="0" u="none" strike="noStrike" baseline="30000">
                          <a:solidFill>
                            <a:srgbClr val="000000"/>
                          </a:solidFill>
                          <a:effectLst/>
                          <a:latin typeface="Calibri" panose="020F0502020204030204" pitchFamily="34" charset="0"/>
                        </a:rPr>
                        <a:t>−1</a:t>
                      </a:r>
                      <a:r>
                        <a:rPr lang="en-US" sz="1100" b="0" i="0" u="none" strike="noStrike">
                          <a:solidFill>
                            <a:srgbClr val="000000"/>
                          </a:solidFill>
                          <a:effectLst/>
                          <a:latin typeface="Calibri" panose="020F0502020204030204" pitchFamily="34" charset="0"/>
                        </a:rPr>
                        <a:t>⋅m</a:t>
                      </a:r>
                      <a:r>
                        <a:rPr lang="en-US" sz="1100" b="0" i="0" u="none" strike="noStrike" baseline="30000">
                          <a:solidFill>
                            <a:srgbClr val="000000"/>
                          </a:solidFill>
                          <a:effectLst/>
                          <a:latin typeface="Calibri" panose="020F0502020204030204" pitchFamily="34" charset="0"/>
                        </a:rPr>
                        <a:t>−1</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M⋅L⋅T</a:t>
                      </a:r>
                      <a:r>
                        <a:rPr lang="en-US" sz="1100" b="0" i="0" u="none" strike="noStrike" baseline="30000">
                          <a:solidFill>
                            <a:srgbClr val="000000"/>
                          </a:solidFill>
                          <a:effectLst/>
                          <a:latin typeface="Calibri" panose="020F0502020204030204" pitchFamily="34" charset="0"/>
                        </a:rPr>
                        <a:t>−3</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radiant intensity per wavelength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ctr" fontAlgn="t"/>
                      <a:r>
                        <a:rPr lang="en-US" sz="1200" b="0" i="1"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F2F2"/>
                      </a:bgClr>
                    </a:pattFill>
                  </a:tcPr>
                </a:tc>
              </a:tr>
              <a:tr h="762000">
                <a:tc>
                  <a:txBody>
                    <a:bodyPr/>
                    <a:lstStyle/>
                    <a:p>
                      <a:pPr algn="l" fontAlgn="t"/>
                      <a:r>
                        <a:rPr lang="en-US" sz="1100" b="0" i="0" u="none" strike="noStrike">
                          <a:solidFill>
                            <a:srgbClr val="000000"/>
                          </a:solidFill>
                          <a:effectLst/>
                          <a:latin typeface="Calibri" panose="020F0502020204030204" pitchFamily="34" charset="0"/>
                        </a:rPr>
                        <a:t>Radiance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Calibri" panose="020F0502020204030204" pitchFamily="34" charset="0"/>
                        </a:rPr>
                        <a:t>L</a:t>
                      </a:r>
                      <a:r>
                        <a:rPr lang="en-US" sz="1200" b="0" i="0" u="none" strike="noStrike" baseline="-25000">
                          <a:solidFill>
                            <a:srgbClr val="000000"/>
                          </a:solidFill>
                          <a:effectLst/>
                          <a:latin typeface="Calibri" panose="020F0502020204030204" pitchFamily="34" charset="0"/>
                        </a:rPr>
                        <a:t>e</a:t>
                      </a:r>
                      <a:endParaRPr lang="en-US"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Calibri" panose="020F0502020204030204" pitchFamily="34" charset="0"/>
                        </a:rPr>
                        <a:t>W⋅sr</a:t>
                      </a:r>
                      <a:r>
                        <a:rPr lang="en-US" sz="1100" b="0" i="0" u="none" strike="noStrike" baseline="30000">
                          <a:solidFill>
                            <a:srgbClr val="000000"/>
                          </a:solidFill>
                          <a:effectLst/>
                          <a:latin typeface="Calibri" panose="020F0502020204030204" pitchFamily="34" charset="0"/>
                        </a:rPr>
                        <a:t>−1</a:t>
                      </a:r>
                      <a:r>
                        <a:rPr lang="en-US" sz="1100" b="0" i="0" u="none" strike="noStrike">
                          <a:solidFill>
                            <a:srgbClr val="000000"/>
                          </a:solidFill>
                          <a:effectLst/>
                          <a:latin typeface="Calibri" panose="020F0502020204030204" pitchFamily="34" charset="0"/>
                        </a:rPr>
                        <a:t>⋅m</a:t>
                      </a:r>
                      <a:r>
                        <a:rPr lang="en-US" sz="1100" b="0" i="0" u="none" strike="noStrike" baseline="30000">
                          <a:solidFill>
                            <a:srgbClr val="000000"/>
                          </a:solidFill>
                          <a:effectLst/>
                          <a:latin typeface="Calibri" panose="020F0502020204030204" pitchFamily="34" charset="0"/>
                        </a:rPr>
                        <a:t>−2</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M⋅T</a:t>
                      </a:r>
                      <a:r>
                        <a:rPr lang="en-US" sz="1100" b="0" i="0" u="none" strike="noStrike" baseline="30000">
                          <a:solidFill>
                            <a:srgbClr val="000000"/>
                          </a:solidFill>
                          <a:effectLst/>
                          <a:latin typeface="Calibri" panose="020F0502020204030204" pitchFamily="34" charset="0"/>
                        </a:rPr>
                        <a:t>−3</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power per unit solid angle per unit projected source area;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confusingly called "intensity" in some other fields of study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Luminance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200" b="0" i="1" u="none" strike="noStrike">
                          <a:solidFill>
                            <a:srgbClr val="000000"/>
                          </a:solidFill>
                          <a:effectLst/>
                          <a:latin typeface="Calibri" panose="020F0502020204030204" pitchFamily="34" charset="0"/>
                        </a:rPr>
                        <a:t>L</a:t>
                      </a:r>
                      <a:r>
                        <a:rPr lang="en-US" sz="1200" b="0" i="0" u="none" strike="noStrike" baseline="-25000">
                          <a:solidFill>
                            <a:srgbClr val="000000"/>
                          </a:solidFill>
                          <a:effectLst/>
                          <a:latin typeface="Calibri" panose="020F0502020204030204" pitchFamily="34" charset="0"/>
                        </a:rPr>
                        <a:t>v</a:t>
                      </a:r>
                      <a:endParaRPr lang="en-US" sz="1200" b="0" i="1"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cd/m</a:t>
                      </a:r>
                      <a:r>
                        <a:rPr lang="en-US" sz="1100" b="0" i="0" u="none" strike="noStrike" baseline="30000">
                          <a:solidFill>
                            <a:srgbClr val="000000"/>
                          </a:solidFill>
                          <a:effectLst/>
                          <a:latin typeface="Calibri" panose="020F0502020204030204" pitchFamily="34" charset="0"/>
                        </a:rPr>
                        <a:t>2</a:t>
                      </a:r>
                      <a:endParaRPr lang="en-US"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a:solidFill>
                            <a:srgbClr val="000000"/>
                          </a:solidFill>
                          <a:effectLst/>
                          <a:latin typeface="Calibri" panose="020F0502020204030204" pitchFamily="34" charset="0"/>
                        </a:rPr>
                        <a:t>L</a:t>
                      </a:r>
                      <a:r>
                        <a:rPr lang="en-US" sz="1100" b="0" i="0" u="none" strike="noStrike" baseline="30000">
                          <a:solidFill>
                            <a:srgbClr val="000000"/>
                          </a:solidFill>
                          <a:effectLst/>
                          <a:latin typeface="Calibri" panose="020F0502020204030204" pitchFamily="34" charset="0"/>
                        </a:rPr>
                        <a:t>−2</a:t>
                      </a:r>
                      <a:r>
                        <a:rPr lang="en-US" sz="1100" b="0" i="0" u="none" strike="noStrike">
                          <a:solidFill>
                            <a:srgbClr val="000000"/>
                          </a:solidFill>
                          <a:effectLst/>
                          <a:latin typeface="Calibri" panose="020F0502020204030204" pitchFamily="34" charset="0"/>
                        </a:rPr>
                        <a:t>⋅J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100" b="0" i="0" u="none" strike="noStrike" dirty="0">
                          <a:solidFill>
                            <a:srgbClr val="000000"/>
                          </a:solidFill>
                          <a:effectLst/>
                          <a:latin typeface="Calibri" panose="020F0502020204030204" pitchFamily="34" charset="0"/>
                        </a:rPr>
                        <a:t>units are sometimes called nits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98379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561"/>
          </a:xfrm>
        </p:spPr>
        <p:txBody>
          <a:bodyPr>
            <a:normAutofit fontScale="90000"/>
          </a:bodyPr>
          <a:lstStyle/>
          <a:p>
            <a:r>
              <a:rPr lang="en-US" dirty="0" smtClean="0"/>
              <a:t>Non-SI photometry units</a:t>
            </a:r>
            <a:endParaRPr lang="en-US" dirty="0"/>
          </a:p>
        </p:txBody>
      </p:sp>
      <p:sp>
        <p:nvSpPr>
          <p:cNvPr id="3" name="Content Placeholder 2"/>
          <p:cNvSpPr>
            <a:spLocks noGrp="1"/>
          </p:cNvSpPr>
          <p:nvPr>
            <p:ph idx="1"/>
          </p:nvPr>
        </p:nvSpPr>
        <p:spPr>
          <a:xfrm>
            <a:off x="838200" y="1371600"/>
            <a:ext cx="10515600" cy="3163330"/>
          </a:xfrm>
        </p:spPr>
        <p:txBody>
          <a:bodyPr/>
          <a:lstStyle/>
          <a:p>
            <a:r>
              <a:rPr lang="en-US" dirty="0" smtClean="0"/>
              <a:t>Luminance</a:t>
            </a:r>
          </a:p>
          <a:p>
            <a:pPr lvl="1"/>
            <a:r>
              <a:rPr lang="en-US" dirty="0" err="1" smtClean="0"/>
              <a:t>Footlambert</a:t>
            </a:r>
            <a:r>
              <a:rPr lang="en-US" dirty="0" smtClean="0"/>
              <a:t> </a:t>
            </a:r>
          </a:p>
          <a:p>
            <a:pPr lvl="1"/>
            <a:r>
              <a:rPr lang="en-US" dirty="0" err="1" smtClean="0"/>
              <a:t>Millilambert</a:t>
            </a:r>
            <a:r>
              <a:rPr lang="en-US" dirty="0" smtClean="0"/>
              <a:t> </a:t>
            </a:r>
          </a:p>
          <a:p>
            <a:pPr lvl="1"/>
            <a:r>
              <a:rPr lang="en-US" dirty="0" err="1" smtClean="0"/>
              <a:t>Stilb</a:t>
            </a:r>
            <a:r>
              <a:rPr lang="en-US" dirty="0" smtClean="0"/>
              <a:t> </a:t>
            </a:r>
          </a:p>
          <a:p>
            <a:r>
              <a:rPr lang="en-US" dirty="0" smtClean="0"/>
              <a:t>Illuminance</a:t>
            </a:r>
          </a:p>
          <a:p>
            <a:pPr lvl="1"/>
            <a:r>
              <a:rPr lang="en-US" dirty="0" smtClean="0"/>
              <a:t>Foot-candle </a:t>
            </a:r>
          </a:p>
          <a:p>
            <a:pPr lvl="1"/>
            <a:r>
              <a:rPr lang="en-US" dirty="0" smtClean="0"/>
              <a:t>Phot </a:t>
            </a:r>
          </a:p>
          <a:p>
            <a:pPr marL="457200" lvl="1" indent="0">
              <a:buNone/>
            </a:pPr>
            <a:endParaRPr lang="en-US" dirty="0" smtClean="0"/>
          </a:p>
        </p:txBody>
      </p:sp>
      <p:sp>
        <p:nvSpPr>
          <p:cNvPr id="4" name="TextBox 3"/>
          <p:cNvSpPr txBox="1"/>
          <p:nvPr/>
        </p:nvSpPr>
        <p:spPr>
          <a:xfrm>
            <a:off x="951470" y="4448433"/>
            <a:ext cx="10402330" cy="1908215"/>
          </a:xfrm>
          <a:prstGeom prst="rect">
            <a:avLst/>
          </a:prstGeom>
          <a:noFill/>
        </p:spPr>
        <p:txBody>
          <a:bodyPr wrap="square" rtlCol="0">
            <a:spAutoFit/>
          </a:bodyPr>
          <a:lstStyle/>
          <a:p>
            <a:r>
              <a:rPr lang="en-US" sz="2800" dirty="0" smtClean="0"/>
              <a:t>Minutiae</a:t>
            </a:r>
            <a:r>
              <a:rPr lang="en-US" dirty="0" smtClean="0"/>
              <a:t>  (no it’s not a unit)</a:t>
            </a:r>
          </a:p>
          <a:p>
            <a:endParaRPr lang="en-US" dirty="0" smtClean="0"/>
          </a:p>
          <a:p>
            <a:r>
              <a:rPr lang="en-US" b="1" dirty="0" smtClean="0"/>
              <a:t>Candlepower</a:t>
            </a:r>
            <a:r>
              <a:rPr lang="en-US" dirty="0"/>
              <a:t> (abbreviated as </a:t>
            </a:r>
            <a:r>
              <a:rPr lang="en-US" b="1" dirty="0" err="1"/>
              <a:t>cp</a:t>
            </a:r>
            <a:r>
              <a:rPr lang="en-US" dirty="0"/>
              <a:t> or </a:t>
            </a:r>
            <a:r>
              <a:rPr lang="en-US" b="1" dirty="0"/>
              <a:t>CP</a:t>
            </a:r>
            <a:r>
              <a:rPr lang="en-US" dirty="0"/>
              <a:t>) is an obsolete unit of measurement for </a:t>
            </a:r>
            <a:r>
              <a:rPr lang="en-US" dirty="0">
                <a:hlinkClick r:id="rId2" tooltip="Luminous intensity"/>
              </a:rPr>
              <a:t>luminous intensity</a:t>
            </a:r>
            <a:r>
              <a:rPr lang="en-US" dirty="0"/>
              <a:t>. It expresses levels of light intensity relative to the light emitted by a </a:t>
            </a:r>
            <a:r>
              <a:rPr lang="en-US" dirty="0">
                <a:hlinkClick r:id="rId3" tooltip="Candle"/>
              </a:rPr>
              <a:t>candle</a:t>
            </a:r>
            <a:r>
              <a:rPr lang="en-US" dirty="0"/>
              <a:t> of specific size and constituents. The historical candlepower is equal to 0.981 </a:t>
            </a:r>
            <a:r>
              <a:rPr lang="en-US" dirty="0">
                <a:hlinkClick r:id="rId4" tooltip="Candela"/>
              </a:rPr>
              <a:t>candelas</a:t>
            </a:r>
            <a:r>
              <a:rPr lang="en-US" dirty="0"/>
              <a:t>. In modern usage, </a:t>
            </a:r>
            <a:r>
              <a:rPr lang="en-US" i="1" dirty="0"/>
              <a:t>candlepower</a:t>
            </a:r>
            <a:r>
              <a:rPr lang="en-US" dirty="0"/>
              <a:t> is sometimes used as a synonym for </a:t>
            </a:r>
            <a:r>
              <a:rPr lang="en-US" i="1" dirty="0"/>
              <a:t>candela</a:t>
            </a:r>
            <a:r>
              <a:rPr lang="en-US" dirty="0"/>
              <a:t>.</a:t>
            </a:r>
            <a:r>
              <a:rPr lang="en-US" baseline="30000" dirty="0">
                <a:hlinkClick r:id="rId5"/>
              </a:rPr>
              <a:t>[1]</a:t>
            </a:r>
            <a:endParaRPr lang="en-US" dirty="0"/>
          </a:p>
        </p:txBody>
      </p:sp>
    </p:spTree>
    <p:extLst>
      <p:ext uri="{BB962C8B-B14F-4D97-AF65-F5344CB8AC3E}">
        <p14:creationId xmlns:p14="http://schemas.microsoft.com/office/powerpoint/2010/main" val="2480454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705"/>
            <a:ext cx="10515600" cy="450420"/>
          </a:xfrm>
        </p:spPr>
        <p:txBody>
          <a:bodyPr>
            <a:normAutofit fontScale="90000"/>
          </a:bodyPr>
          <a:lstStyle/>
          <a:p>
            <a:r>
              <a:rPr lang="en-US" dirty="0" smtClean="0"/>
              <a:t>Of historical interest?	</a:t>
            </a:r>
            <a:r>
              <a:rPr lang="en-US" sz="2000" dirty="0" smtClean="0">
                <a:hlinkClick r:id="rId2"/>
              </a:rPr>
              <a:t>https</a:t>
            </a:r>
            <a:r>
              <a:rPr lang="en-US" sz="2000" dirty="0">
                <a:hlinkClick r:id="rId2"/>
              </a:rPr>
              <a:t>://en.wikipedia.org/wiki/Candlepower</a:t>
            </a:r>
            <a:r>
              <a:rPr lang="en-US" sz="2000" dirty="0" smtClean="0"/>
              <a:t>  </a:t>
            </a:r>
            <a:endParaRPr lang="en-US" dirty="0"/>
          </a:p>
        </p:txBody>
      </p:sp>
      <p:sp>
        <p:nvSpPr>
          <p:cNvPr id="3" name="Content Placeholder 2"/>
          <p:cNvSpPr>
            <a:spLocks noGrp="1"/>
          </p:cNvSpPr>
          <p:nvPr>
            <p:ph idx="1"/>
          </p:nvPr>
        </p:nvSpPr>
        <p:spPr>
          <a:xfrm>
            <a:off x="838200" y="741407"/>
            <a:ext cx="10515600" cy="5782962"/>
          </a:xfrm>
        </p:spPr>
        <p:txBody>
          <a:bodyPr>
            <a:normAutofit fontScale="70000" lnSpcReduction="20000"/>
          </a:bodyPr>
          <a:lstStyle/>
          <a:p>
            <a:r>
              <a:rPr lang="en-US" dirty="0"/>
              <a:t>The term candlepower was originally defined in the </a:t>
            </a:r>
            <a:r>
              <a:rPr lang="en-US" dirty="0">
                <a:hlinkClick r:id="rId3" tooltip="United Kingdom of Great Britain and Ireland"/>
              </a:rPr>
              <a:t>United Kingdom</a:t>
            </a:r>
            <a:r>
              <a:rPr lang="en-US" dirty="0"/>
              <a:t>, by the </a:t>
            </a:r>
            <a:r>
              <a:rPr lang="en-US" dirty="0">
                <a:hlinkClick r:id="rId4" tooltip="Metropolitan Gas Act 1860"/>
              </a:rPr>
              <a:t>Metropolitan Gas Act 1860</a:t>
            </a:r>
            <a:r>
              <a:rPr lang="en-US" dirty="0"/>
              <a:t>, as the light produced by a pure </a:t>
            </a:r>
            <a:r>
              <a:rPr lang="en-US" dirty="0">
                <a:hlinkClick r:id="rId5" tooltip="Spermaceti"/>
              </a:rPr>
              <a:t>spermaceti</a:t>
            </a:r>
            <a:r>
              <a:rPr lang="en-US" dirty="0"/>
              <a:t> candle that weighs </a:t>
            </a:r>
            <a:r>
              <a:rPr lang="en-US" baseline="30000" dirty="0"/>
              <a:t>1</a:t>
            </a:r>
            <a:r>
              <a:rPr lang="en-US" dirty="0"/>
              <a:t>⁄</a:t>
            </a:r>
            <a:r>
              <a:rPr lang="en-US" baseline="-25000" dirty="0"/>
              <a:t>6</a:t>
            </a:r>
            <a:r>
              <a:rPr lang="en-US" dirty="0"/>
              <a:t> pound (76 grams) and burns at a rate of 120 grains per hour (7.8 grams per hour). Spermaceti is a material from the heads of </a:t>
            </a:r>
            <a:r>
              <a:rPr lang="en-US" dirty="0">
                <a:hlinkClick r:id="rId6" tooltip="Sperm whale"/>
              </a:rPr>
              <a:t>sperm whales</a:t>
            </a:r>
            <a:r>
              <a:rPr lang="en-US" dirty="0"/>
              <a:t>, and was once used to make high-quality candles.</a:t>
            </a:r>
          </a:p>
          <a:p>
            <a:r>
              <a:rPr lang="en-US" dirty="0"/>
              <a:t>At the time the UK established candlepower as a unit, the French standard of light was based on the illumination from a </a:t>
            </a:r>
            <a:r>
              <a:rPr lang="en-US" dirty="0" err="1">
                <a:hlinkClick r:id="rId7" tooltip="Carcel burner"/>
              </a:rPr>
              <a:t>Carcel</a:t>
            </a:r>
            <a:r>
              <a:rPr lang="en-US" dirty="0">
                <a:hlinkClick r:id="rId7" tooltip="Carcel burner"/>
              </a:rPr>
              <a:t> burner</a:t>
            </a:r>
            <a:r>
              <a:rPr lang="en-US" dirty="0"/>
              <a:t>. They defined the unit was that illumination that emanates from a lamp burning pure </a:t>
            </a:r>
            <a:r>
              <a:rPr lang="en-US" dirty="0">
                <a:hlinkClick r:id="rId8" tooltip="Colza oil"/>
              </a:rPr>
              <a:t>colza oil</a:t>
            </a:r>
            <a:r>
              <a:rPr lang="en-US" dirty="0"/>
              <a:t> (obtained from the seed of the plant </a:t>
            </a:r>
            <a:r>
              <a:rPr lang="en-US" i="1" dirty="0">
                <a:hlinkClick r:id="rId9" tooltip="Brassica rapa"/>
              </a:rPr>
              <a:t>Brassica </a:t>
            </a:r>
            <a:r>
              <a:rPr lang="en-US" i="1" dirty="0" err="1">
                <a:hlinkClick r:id="rId9" tooltip="Brassica rapa"/>
              </a:rPr>
              <a:t>campestris</a:t>
            </a:r>
            <a:r>
              <a:rPr lang="en-US" dirty="0"/>
              <a:t>) at a defined rate. Ten standard candles equaled about one </a:t>
            </a:r>
            <a:r>
              <a:rPr lang="en-US" dirty="0" err="1"/>
              <a:t>Carcel</a:t>
            </a:r>
            <a:r>
              <a:rPr lang="en-US" dirty="0"/>
              <a:t> burner.</a:t>
            </a:r>
          </a:p>
          <a:p>
            <a:r>
              <a:rPr lang="en-US" dirty="0"/>
              <a:t>In 1909, several agencies met to establish an international standard. It was attended by representatives of the </a:t>
            </a:r>
            <a:r>
              <a:rPr lang="en-US" i="1" dirty="0" err="1">
                <a:hlinkClick r:id="rId10" tooltip="Laboratoire Central de l’Electricité"/>
              </a:rPr>
              <a:t>Laboratoire</a:t>
            </a:r>
            <a:r>
              <a:rPr lang="en-US" i="1" dirty="0">
                <a:hlinkClick r:id="rId10" tooltip="Laboratoire Central de l’Electricité"/>
              </a:rPr>
              <a:t> Central de </a:t>
            </a:r>
            <a:r>
              <a:rPr lang="en-US" i="1" dirty="0" err="1">
                <a:hlinkClick r:id="rId10" tooltip="Laboratoire Central de l’Electricité"/>
              </a:rPr>
              <a:t>l’Electricité</a:t>
            </a:r>
            <a:r>
              <a:rPr lang="en-US" dirty="0"/>
              <a:t> (France), the </a:t>
            </a:r>
            <a:r>
              <a:rPr lang="en-US" dirty="0">
                <a:hlinkClick r:id="rId11" tooltip="National Physical Laboratory, UK"/>
              </a:rPr>
              <a:t>National Physical Laboratory</a:t>
            </a:r>
            <a:r>
              <a:rPr lang="en-US" dirty="0"/>
              <a:t> (UK), the </a:t>
            </a:r>
            <a:r>
              <a:rPr lang="en-US" dirty="0">
                <a:hlinkClick r:id="rId12" tooltip="National Institute of Standards and Technology"/>
              </a:rPr>
              <a:t>Bureau of Standards</a:t>
            </a:r>
            <a:r>
              <a:rPr lang="en-US" dirty="0"/>
              <a:t> (United States), and the </a:t>
            </a:r>
            <a:r>
              <a:rPr lang="en-US" i="1" dirty="0" err="1">
                <a:hlinkClick r:id="rId13" tooltip="Physikalische Technische Reichsanstalt"/>
              </a:rPr>
              <a:t>Physikalische</a:t>
            </a:r>
            <a:r>
              <a:rPr lang="en-US" i="1" dirty="0">
                <a:hlinkClick r:id="rId13" tooltip="Physikalische Technische Reichsanstalt"/>
              </a:rPr>
              <a:t> </a:t>
            </a:r>
            <a:r>
              <a:rPr lang="en-US" i="1" dirty="0" err="1">
                <a:hlinkClick r:id="rId13" tooltip="Physikalische Technische Reichsanstalt"/>
              </a:rPr>
              <a:t>Technische</a:t>
            </a:r>
            <a:r>
              <a:rPr lang="en-US" i="1" dirty="0">
                <a:hlinkClick r:id="rId13" tooltip="Physikalische Technische Reichsanstalt"/>
              </a:rPr>
              <a:t> </a:t>
            </a:r>
            <a:r>
              <a:rPr lang="en-US" i="1" dirty="0" err="1">
                <a:hlinkClick r:id="rId13" tooltip="Physikalische Technische Reichsanstalt"/>
              </a:rPr>
              <a:t>Reichsanstalt</a:t>
            </a:r>
            <a:r>
              <a:rPr lang="en-US" dirty="0"/>
              <a:t> (Germany). The majority redefined the candle in term of an electric lamp with a carbon filament. The Germans, however, dissented and decided to use a definition equal to 9/10 of the output of a </a:t>
            </a:r>
            <a:r>
              <a:rPr lang="en-US" dirty="0">
                <a:hlinkClick r:id="rId14" tooltip="Hefner lamp"/>
              </a:rPr>
              <a:t>Hefner lamp</a:t>
            </a:r>
            <a:r>
              <a:rPr lang="en-US" dirty="0"/>
              <a:t>.</a:t>
            </a:r>
          </a:p>
          <a:p>
            <a:r>
              <a:rPr lang="en-US" dirty="0"/>
              <a:t>In 1921, the </a:t>
            </a:r>
            <a:r>
              <a:rPr lang="en-US" i="1" dirty="0"/>
              <a:t>Commission </a:t>
            </a:r>
            <a:r>
              <a:rPr lang="en-US" i="1" dirty="0" err="1"/>
              <a:t>Internationale</a:t>
            </a:r>
            <a:r>
              <a:rPr lang="en-US" i="1" dirty="0"/>
              <a:t> de </a:t>
            </a:r>
            <a:r>
              <a:rPr lang="en-US" i="1" dirty="0" err="1"/>
              <a:t>l'Eclairage</a:t>
            </a:r>
            <a:r>
              <a:rPr lang="en-US" dirty="0"/>
              <a:t> (International Commission for Illumination, commonly referred to as the CIE) redefined the international candle again in terms of a carbon filament </a:t>
            </a:r>
            <a:r>
              <a:rPr lang="en-US" dirty="0">
                <a:hlinkClick r:id="rId15" tooltip="Incandescent lamp"/>
              </a:rPr>
              <a:t>incandescent lamp</a:t>
            </a:r>
            <a:r>
              <a:rPr lang="en-US" dirty="0"/>
              <a:t>.</a:t>
            </a:r>
          </a:p>
          <a:p>
            <a:r>
              <a:rPr lang="en-US" dirty="0"/>
              <a:t>In 1937, the international candle was redefined again—against the luminous intensity of a </a:t>
            </a:r>
            <a:r>
              <a:rPr lang="en-US" dirty="0">
                <a:hlinkClick r:id="rId16" tooltip="Blackbody"/>
              </a:rPr>
              <a:t>blackbody</a:t>
            </a:r>
            <a:r>
              <a:rPr lang="en-US" dirty="0"/>
              <a:t> at the freezing point of liquid </a:t>
            </a:r>
            <a:r>
              <a:rPr lang="en-US" dirty="0">
                <a:hlinkClick r:id="rId17" tooltip="Platinum"/>
              </a:rPr>
              <a:t>platinum</a:t>
            </a:r>
            <a:r>
              <a:rPr lang="en-US" dirty="0"/>
              <a:t> which was to be 58.9 international candles per square </a:t>
            </a:r>
            <a:r>
              <a:rPr lang="en-US" dirty="0" err="1"/>
              <a:t>centimetre</a:t>
            </a:r>
            <a:r>
              <a:rPr lang="en-US" dirty="0"/>
              <a:t>.</a:t>
            </a:r>
          </a:p>
          <a:p>
            <a:r>
              <a:rPr lang="en-US" dirty="0"/>
              <a:t>In 1948, the international unit (</a:t>
            </a:r>
            <a:r>
              <a:rPr lang="en-US" dirty="0">
                <a:hlinkClick r:id="rId18" tooltip="SI"/>
              </a:rPr>
              <a:t>SI</a:t>
            </a:r>
            <a:r>
              <a:rPr lang="en-US" dirty="0"/>
              <a:t>) </a:t>
            </a:r>
            <a:r>
              <a:rPr lang="en-US" dirty="0">
                <a:hlinkClick r:id="rId19" tooltip="Candela"/>
              </a:rPr>
              <a:t>candela</a:t>
            </a:r>
            <a:r>
              <a:rPr lang="en-US" dirty="0"/>
              <a:t> replaced candlepower. One </a:t>
            </a:r>
            <a:r>
              <a:rPr lang="en-US" i="1" dirty="0"/>
              <a:t>candlepower</a:t>
            </a:r>
            <a:r>
              <a:rPr lang="en-US" dirty="0"/>
              <a:t> unit is about 0.981 candela. In general modern use, a </a:t>
            </a:r>
            <a:r>
              <a:rPr lang="en-US" i="1" dirty="0"/>
              <a:t>candlepower</a:t>
            </a:r>
            <a:r>
              <a:rPr lang="en-US" dirty="0"/>
              <a:t> now equates directly (1:1) to the number of candelas</a:t>
            </a:r>
            <a:r>
              <a:rPr lang="en-US" baseline="30000" dirty="0">
                <a:hlinkClick r:id="rId20"/>
              </a:rPr>
              <a:t>[1]</a:t>
            </a:r>
            <a:r>
              <a:rPr lang="en-US" dirty="0"/>
              <a:t>—an implicit increase from its old value.</a:t>
            </a:r>
          </a:p>
          <a:p>
            <a:endParaRPr lang="en-US" dirty="0"/>
          </a:p>
        </p:txBody>
      </p:sp>
    </p:spTree>
    <p:extLst>
      <p:ext uri="{BB962C8B-B14F-4D97-AF65-F5344CB8AC3E}">
        <p14:creationId xmlns:p14="http://schemas.microsoft.com/office/powerpoint/2010/main" val="118507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548" y="1619271"/>
            <a:ext cx="5372100" cy="3676650"/>
          </a:xfrm>
        </p:spPr>
      </p:pic>
      <p:sp>
        <p:nvSpPr>
          <p:cNvPr id="6" name="TextBox 5"/>
          <p:cNvSpPr txBox="1"/>
          <p:nvPr/>
        </p:nvSpPr>
        <p:spPr>
          <a:xfrm>
            <a:off x="383059" y="247135"/>
            <a:ext cx="11257007" cy="1477328"/>
          </a:xfrm>
          <a:prstGeom prst="rect">
            <a:avLst/>
          </a:prstGeom>
          <a:noFill/>
        </p:spPr>
        <p:txBody>
          <a:bodyPr wrap="square" rtlCol="0">
            <a:spAutoFit/>
          </a:bodyPr>
          <a:lstStyle/>
          <a:p>
            <a:r>
              <a:rPr lang="en-US" b="1"/>
              <a:t>Scotopic vision</a:t>
            </a:r>
            <a:r>
              <a:rPr lang="en-US"/>
              <a:t> is the </a:t>
            </a:r>
            <a:r>
              <a:rPr lang="en-US">
                <a:hlinkClick r:id="rId3" tooltip="Visual perception"/>
              </a:rPr>
              <a:t>vision</a:t>
            </a:r>
            <a:r>
              <a:rPr lang="en-US"/>
              <a:t> of the </a:t>
            </a:r>
            <a:r>
              <a:rPr lang="en-US">
                <a:hlinkClick r:id="rId4" tooltip="Eye"/>
              </a:rPr>
              <a:t>eye</a:t>
            </a:r>
            <a:r>
              <a:rPr lang="en-US"/>
              <a:t> under low-</a:t>
            </a:r>
            <a:r>
              <a:rPr lang="en-US">
                <a:hlinkClick r:id="rId5" tooltip="Light"/>
              </a:rPr>
              <a:t>light</a:t>
            </a:r>
            <a:r>
              <a:rPr lang="en-US"/>
              <a:t> levels. The term comes from </a:t>
            </a:r>
            <a:r>
              <a:rPr lang="en-US">
                <a:hlinkClick r:id="rId6" tooltip="Ancient Greek"/>
              </a:rPr>
              <a:t>Greek</a:t>
            </a:r>
            <a:r>
              <a:rPr lang="en-US"/>
              <a:t> </a:t>
            </a:r>
            <a:r>
              <a:rPr lang="en-US" i="1"/>
              <a:t>skotos</a:t>
            </a:r>
            <a:r>
              <a:rPr lang="en-US"/>
              <a:t>, meaning "darkness", and </a:t>
            </a:r>
            <a:r>
              <a:rPr lang="en-US" i="1"/>
              <a:t>-opia</a:t>
            </a:r>
            <a:r>
              <a:rPr lang="en-US"/>
              <a:t>, meaning "a condition of sight".</a:t>
            </a:r>
            <a:r>
              <a:rPr lang="en-US" baseline="30000">
                <a:hlinkClick r:id="rId7"/>
              </a:rPr>
              <a:t>[1]</a:t>
            </a:r>
            <a:r>
              <a:rPr lang="en-US"/>
              <a:t> In the </a:t>
            </a:r>
            <a:r>
              <a:rPr lang="en-US">
                <a:hlinkClick r:id="rId8" tooltip="Human eye"/>
              </a:rPr>
              <a:t>human eye</a:t>
            </a:r>
            <a:r>
              <a:rPr lang="en-US"/>
              <a:t>, </a:t>
            </a:r>
            <a:r>
              <a:rPr lang="en-US">
                <a:hlinkClick r:id="rId9" tooltip="Cone cell"/>
              </a:rPr>
              <a:t>cone cells</a:t>
            </a:r>
            <a:r>
              <a:rPr lang="en-US"/>
              <a:t> are nonfunctional in low </a:t>
            </a:r>
            <a:r>
              <a:rPr lang="en-US">
                <a:hlinkClick r:id="rId10" tooltip="Visible spectrum"/>
              </a:rPr>
              <a:t>visible light</a:t>
            </a:r>
            <a:r>
              <a:rPr lang="en-US"/>
              <a:t>. Scotopic vision is produced exclusively through </a:t>
            </a:r>
            <a:r>
              <a:rPr lang="en-US">
                <a:hlinkClick r:id="rId11" tooltip="Rod cell"/>
              </a:rPr>
              <a:t>rod cells</a:t>
            </a:r>
            <a:r>
              <a:rPr lang="en-US"/>
              <a:t>, which are most </a:t>
            </a:r>
            <a:r>
              <a:rPr lang="en-US" u="sng">
                <a:hlinkClick r:id="rId12"/>
              </a:rPr>
              <a:t>sensitive</a:t>
            </a:r>
            <a:r>
              <a:rPr lang="en-US"/>
              <a:t> to </a:t>
            </a:r>
            <a:r>
              <a:rPr lang="en-US">
                <a:hlinkClick r:id="rId13" tooltip="Wavelength"/>
              </a:rPr>
              <a:t>wavelengths</a:t>
            </a:r>
            <a:r>
              <a:rPr lang="en-US"/>
              <a:t> of around 498 nm (green–blue) and are insensitive to wavelengths longer than about 640 nm (reddish orange). This condition is called the </a:t>
            </a:r>
            <a:r>
              <a:rPr lang="en-US">
                <a:hlinkClick r:id="rId14" tooltip="Purkinje effect"/>
              </a:rPr>
              <a:t>Purkinje effect</a:t>
            </a:r>
            <a:r>
              <a:rPr lang="en-US"/>
              <a:t>.</a:t>
            </a:r>
            <a:endParaRPr lang="en-US" dirty="0"/>
          </a:p>
        </p:txBody>
      </p:sp>
      <p:sp>
        <p:nvSpPr>
          <p:cNvPr id="7" name="TextBox 6"/>
          <p:cNvSpPr txBox="1"/>
          <p:nvPr/>
        </p:nvSpPr>
        <p:spPr>
          <a:xfrm>
            <a:off x="676532" y="5295921"/>
            <a:ext cx="10963534" cy="923330"/>
          </a:xfrm>
          <a:prstGeom prst="rect">
            <a:avLst/>
          </a:prstGeom>
          <a:noFill/>
        </p:spPr>
        <p:txBody>
          <a:bodyPr wrap="square" rtlCol="0">
            <a:spAutoFit/>
          </a:bodyPr>
          <a:lstStyle/>
          <a:p>
            <a:r>
              <a:rPr lang="en-US" b="1" dirty="0" err="1"/>
              <a:t>Photopic</a:t>
            </a:r>
            <a:r>
              <a:rPr lang="en-US" b="1" dirty="0"/>
              <a:t> vision</a:t>
            </a:r>
            <a:r>
              <a:rPr lang="en-US" dirty="0"/>
              <a:t> is the </a:t>
            </a:r>
            <a:r>
              <a:rPr lang="en-US" dirty="0">
                <a:hlinkClick r:id="rId3" tooltip="Visual perception"/>
              </a:rPr>
              <a:t>vision</a:t>
            </a:r>
            <a:r>
              <a:rPr lang="en-US" dirty="0"/>
              <a:t> of the </a:t>
            </a:r>
            <a:r>
              <a:rPr lang="en-US" dirty="0">
                <a:hlinkClick r:id="rId8" tooltip="Human eye"/>
              </a:rPr>
              <a:t>eye</a:t>
            </a:r>
            <a:r>
              <a:rPr lang="en-US" dirty="0"/>
              <a:t> under well-lit conditions (</a:t>
            </a:r>
            <a:r>
              <a:rPr lang="en-US" dirty="0">
                <a:hlinkClick r:id="rId15" tooltip="Luminance"/>
              </a:rPr>
              <a:t>luminance</a:t>
            </a:r>
            <a:r>
              <a:rPr lang="en-US" dirty="0"/>
              <a:t> level 10 to 10</a:t>
            </a:r>
            <a:r>
              <a:rPr lang="en-US" baseline="30000" dirty="0"/>
              <a:t>8</a:t>
            </a:r>
            <a:r>
              <a:rPr lang="en-US" dirty="0"/>
              <a:t> </a:t>
            </a:r>
            <a:r>
              <a:rPr lang="en-US" dirty="0">
                <a:hlinkClick r:id="rId16" tooltip="Candela per square metre"/>
              </a:rPr>
              <a:t>cd/m</a:t>
            </a:r>
            <a:r>
              <a:rPr lang="en-US" baseline="30000" dirty="0">
                <a:hlinkClick r:id="rId16" tooltip="Candela per square metre"/>
              </a:rPr>
              <a:t>2</a:t>
            </a:r>
            <a:r>
              <a:rPr lang="en-US" dirty="0"/>
              <a:t>). In humans and many other animals, </a:t>
            </a:r>
            <a:r>
              <a:rPr lang="en-US" dirty="0" err="1"/>
              <a:t>photopic</a:t>
            </a:r>
            <a:r>
              <a:rPr lang="en-US" dirty="0"/>
              <a:t> vision allows </a:t>
            </a:r>
            <a:r>
              <a:rPr lang="en-US" dirty="0">
                <a:hlinkClick r:id="rId17" tooltip="Color vision"/>
              </a:rPr>
              <a:t>color perception</a:t>
            </a:r>
            <a:r>
              <a:rPr lang="en-US" dirty="0"/>
              <a:t>, mediated by </a:t>
            </a:r>
            <a:r>
              <a:rPr lang="en-US" dirty="0">
                <a:hlinkClick r:id="rId18" tooltip="Cone cells"/>
              </a:rPr>
              <a:t>cone cells</a:t>
            </a:r>
            <a:r>
              <a:rPr lang="en-US" dirty="0"/>
              <a:t>, and a significantly higher </a:t>
            </a:r>
            <a:r>
              <a:rPr lang="en-US" dirty="0">
                <a:hlinkClick r:id="rId19" tooltip="Visual acuity"/>
              </a:rPr>
              <a:t>visual acuity</a:t>
            </a:r>
            <a:r>
              <a:rPr lang="en-US" dirty="0"/>
              <a:t> and temporal resolution than available with </a:t>
            </a:r>
            <a:r>
              <a:rPr lang="en-US" dirty="0">
                <a:hlinkClick r:id="rId20" tooltip="Scotopic vision"/>
              </a:rPr>
              <a:t>scotopic vision</a:t>
            </a:r>
            <a:r>
              <a:rPr lang="en-US" dirty="0"/>
              <a:t>.</a:t>
            </a:r>
          </a:p>
        </p:txBody>
      </p:sp>
      <p:sp>
        <p:nvSpPr>
          <p:cNvPr id="9" name="TextBox 8"/>
          <p:cNvSpPr txBox="1"/>
          <p:nvPr/>
        </p:nvSpPr>
        <p:spPr>
          <a:xfrm>
            <a:off x="6400801" y="2792627"/>
            <a:ext cx="5053913" cy="923330"/>
          </a:xfrm>
          <a:prstGeom prst="rect">
            <a:avLst/>
          </a:prstGeom>
          <a:noFill/>
        </p:spPr>
        <p:txBody>
          <a:bodyPr wrap="square" rtlCol="0">
            <a:spAutoFit/>
          </a:bodyPr>
          <a:lstStyle/>
          <a:p>
            <a:r>
              <a:rPr lang="en-US" dirty="0" smtClean="0">
                <a:hlinkClick r:id="rId20"/>
              </a:rPr>
              <a:t>https://en.wikipedia.org/wiki/Scotopic_vision</a:t>
            </a:r>
            <a:endParaRPr lang="en-US" dirty="0" smtClean="0">
              <a:hlinkClick r:id="rId21"/>
            </a:endParaRPr>
          </a:p>
          <a:p>
            <a:endParaRPr lang="en-US" dirty="0">
              <a:hlinkClick r:id="rId21"/>
            </a:endParaRPr>
          </a:p>
          <a:p>
            <a:r>
              <a:rPr lang="en-US" dirty="0" smtClean="0">
                <a:hlinkClick r:id="rId21"/>
              </a:rPr>
              <a:t>https://en.wikipedia.org/wiki/Photopic_vision</a:t>
            </a:r>
            <a:endParaRPr lang="en-US" dirty="0"/>
          </a:p>
        </p:txBody>
      </p:sp>
    </p:spTree>
    <p:extLst>
      <p:ext uri="{BB962C8B-B14F-4D97-AF65-F5344CB8AC3E}">
        <p14:creationId xmlns:p14="http://schemas.microsoft.com/office/powerpoint/2010/main" val="178261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04984"/>
            <a:ext cx="10515600" cy="3371979"/>
          </a:xfrm>
        </p:spPr>
        <p:txBody>
          <a:bodyPr>
            <a:normAutofit/>
          </a:bodyPr>
          <a:lstStyle/>
          <a:p>
            <a:pPr marL="0" indent="0">
              <a:buNone/>
            </a:pPr>
            <a:r>
              <a:rPr lang="en-US" dirty="0"/>
              <a:t>The human eye uses three types of cones to sense light in three bands of color. The </a:t>
            </a:r>
            <a:r>
              <a:rPr lang="en-US" dirty="0">
                <a:hlinkClick r:id="rId2" tooltip="Biological pigment"/>
              </a:rPr>
              <a:t>biological pigments</a:t>
            </a:r>
            <a:r>
              <a:rPr lang="en-US" dirty="0"/>
              <a:t> of the cones have maximum absorption values at wavelengths of about 420 nm (blue), 534 nm (bluish-green), and 564 nm (yellowish-green). Their sensitivity ranges overlap to provide vision throughout the </a:t>
            </a:r>
            <a:r>
              <a:rPr lang="en-US" dirty="0">
                <a:hlinkClick r:id="rId3" tooltip="Visible spectrum"/>
              </a:rPr>
              <a:t>visible spectrum</a:t>
            </a:r>
            <a:r>
              <a:rPr lang="en-US" dirty="0"/>
              <a:t>. The maximum </a:t>
            </a:r>
            <a:r>
              <a:rPr lang="en-US" dirty="0">
                <a:hlinkClick r:id="rId4" tooltip="Luminous efficacy"/>
              </a:rPr>
              <a:t>efficacy</a:t>
            </a:r>
            <a:r>
              <a:rPr lang="en-US" dirty="0"/>
              <a:t> is 683 </a:t>
            </a:r>
            <a:r>
              <a:rPr lang="en-US" dirty="0">
                <a:hlinkClick r:id="rId5" tooltip="Lumen (unit)"/>
              </a:rPr>
              <a:t>lm</a:t>
            </a:r>
            <a:r>
              <a:rPr lang="en-US" dirty="0"/>
              <a:t>/W at a wavelength of 555 nm (green).</a:t>
            </a:r>
            <a:r>
              <a:rPr lang="en-US" baseline="30000" dirty="0">
                <a:hlinkClick r:id="rId6"/>
              </a:rPr>
              <a:t>[1]</a:t>
            </a:r>
            <a:r>
              <a:rPr lang="en-US" dirty="0"/>
              <a:t> By </a:t>
            </a:r>
            <a:r>
              <a:rPr lang="en-US" dirty="0">
                <a:hlinkClick r:id="rId7" tooltip="International System of Units"/>
              </a:rPr>
              <a:t>definition</a:t>
            </a:r>
            <a:r>
              <a:rPr lang="en-US" dirty="0"/>
              <a:t>, light at a frequency of 5.4×10</a:t>
            </a:r>
            <a:r>
              <a:rPr lang="en-US" baseline="30000" dirty="0"/>
              <a:t>14</a:t>
            </a:r>
            <a:r>
              <a:rPr lang="en-US" dirty="0"/>
              <a:t> hertz (λ = 555.17. . . nm) has a luminous efficacy of 683 lm/W.</a:t>
            </a:r>
          </a:p>
          <a:p>
            <a:endParaRPr lang="en-US" dirty="0"/>
          </a:p>
        </p:txBody>
      </p:sp>
      <p:pic>
        <p:nvPicPr>
          <p:cNvPr id="5" name="Picture 4"/>
          <p:cNvPicPr>
            <a:picLocks noChangeAspect="1"/>
          </p:cNvPicPr>
          <p:nvPr/>
        </p:nvPicPr>
        <p:blipFill>
          <a:blip r:embed="rId8"/>
          <a:stretch>
            <a:fillRect/>
          </a:stretch>
        </p:blipFill>
        <p:spPr>
          <a:xfrm>
            <a:off x="838200" y="214508"/>
            <a:ext cx="5085714" cy="2590476"/>
          </a:xfrm>
          <a:prstGeom prst="rect">
            <a:avLst/>
          </a:prstGeom>
        </p:spPr>
      </p:pic>
      <p:pic>
        <p:nvPicPr>
          <p:cNvPr id="6" name="Picture 5"/>
          <p:cNvPicPr>
            <a:picLocks noChangeAspect="1"/>
          </p:cNvPicPr>
          <p:nvPr/>
        </p:nvPicPr>
        <p:blipFill>
          <a:blip r:embed="rId9"/>
          <a:stretch>
            <a:fillRect/>
          </a:stretch>
        </p:blipFill>
        <p:spPr>
          <a:xfrm>
            <a:off x="7798343" y="180463"/>
            <a:ext cx="3359810" cy="2658565"/>
          </a:xfrm>
          <a:prstGeom prst="rect">
            <a:avLst/>
          </a:prstGeom>
        </p:spPr>
      </p:pic>
      <p:sp>
        <p:nvSpPr>
          <p:cNvPr id="7" name="TextBox 6"/>
          <p:cNvSpPr txBox="1"/>
          <p:nvPr/>
        </p:nvSpPr>
        <p:spPr>
          <a:xfrm>
            <a:off x="939114" y="5943600"/>
            <a:ext cx="10861589" cy="369332"/>
          </a:xfrm>
          <a:prstGeom prst="rect">
            <a:avLst/>
          </a:prstGeom>
          <a:noFill/>
        </p:spPr>
        <p:txBody>
          <a:bodyPr wrap="square" rtlCol="0">
            <a:spAutoFit/>
          </a:bodyPr>
          <a:lstStyle/>
          <a:p>
            <a:r>
              <a:rPr lang="en-US" smtClean="0">
                <a:hlinkClick r:id="rId10"/>
              </a:rPr>
              <a:t>https://askabiologist.asu.edu/rods-and-cones</a:t>
            </a:r>
            <a:endParaRPr lang="en-US" dirty="0"/>
          </a:p>
        </p:txBody>
      </p:sp>
    </p:spTree>
    <p:extLst>
      <p:ext uri="{BB962C8B-B14F-4D97-AF65-F5344CB8AC3E}">
        <p14:creationId xmlns:p14="http://schemas.microsoft.com/office/powerpoint/2010/main" val="4132154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a:xfrm>
            <a:off x="838200" y="1825625"/>
            <a:ext cx="10515600" cy="1263564"/>
          </a:xfrm>
        </p:spPr>
        <p:txBody>
          <a:bodyPr>
            <a:normAutofit/>
          </a:bodyPr>
          <a:lstStyle/>
          <a:p>
            <a:pPr marL="0" indent="0">
              <a:buNone/>
            </a:pPr>
            <a:r>
              <a:rPr lang="en-US" dirty="0" smtClean="0"/>
              <a:t>The wavelengths for when a person is in </a:t>
            </a:r>
            <a:r>
              <a:rPr lang="en-US" dirty="0" err="1" smtClean="0"/>
              <a:t>photopic</a:t>
            </a:r>
            <a:r>
              <a:rPr lang="en-US" dirty="0" smtClean="0"/>
              <a:t> vary with the intensity of light. For the blue-green region (500 nm), 50% of the light reaches the image point of the </a:t>
            </a:r>
            <a:r>
              <a:rPr lang="en-US" dirty="0" smtClean="0">
                <a:hlinkClick r:id="rId2" tooltip="Retina"/>
              </a:rPr>
              <a:t>retina.</a:t>
            </a:r>
            <a:endParaRPr lang="en-US" dirty="0" smtClean="0"/>
          </a:p>
        </p:txBody>
      </p:sp>
    </p:spTree>
    <p:extLst>
      <p:ext uri="{BB962C8B-B14F-4D97-AF65-F5344CB8AC3E}">
        <p14:creationId xmlns:p14="http://schemas.microsoft.com/office/powerpoint/2010/main" val="4114767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Objective of this course</a:t>
            </a:r>
            <a:endParaRPr lang="en-US" i="1" u="sng" dirty="0"/>
          </a:p>
        </p:txBody>
      </p:sp>
      <p:sp>
        <p:nvSpPr>
          <p:cNvPr id="3" name="Content Placeholder 2"/>
          <p:cNvSpPr>
            <a:spLocks noGrp="1"/>
          </p:cNvSpPr>
          <p:nvPr>
            <p:ph idx="1"/>
          </p:nvPr>
        </p:nvSpPr>
        <p:spPr/>
        <p:txBody>
          <a:bodyPr>
            <a:normAutofit lnSpcReduction="10000"/>
          </a:bodyPr>
          <a:lstStyle/>
          <a:p>
            <a:r>
              <a:rPr lang="en-US" dirty="0" smtClean="0"/>
              <a:t>Give awareness to the ubiquitous presence of a little slice of the electromagnetic spectrum.</a:t>
            </a:r>
          </a:p>
          <a:p>
            <a:r>
              <a:rPr lang="en-US" dirty="0" smtClean="0"/>
              <a:t>Impart what I have been able to remember of my scratching two sticks together to make fire and (magically) light.</a:t>
            </a:r>
          </a:p>
          <a:p>
            <a:r>
              <a:rPr lang="en-US" dirty="0" smtClean="0"/>
              <a:t>Add to your appreciation for the wrangling of light to provide a benefit to our customers (The A-</a:t>
            </a:r>
            <a:r>
              <a:rPr lang="en-US" dirty="0" err="1" smtClean="0"/>
              <a:t>dec</a:t>
            </a:r>
            <a:r>
              <a:rPr lang="en-US" dirty="0" smtClean="0"/>
              <a:t> way).</a:t>
            </a:r>
          </a:p>
          <a:p>
            <a:r>
              <a:rPr lang="en-US" dirty="0" smtClean="0"/>
              <a:t>Become an A-</a:t>
            </a:r>
            <a:r>
              <a:rPr lang="en-US" dirty="0" err="1" smtClean="0"/>
              <a:t>dec</a:t>
            </a:r>
            <a:r>
              <a:rPr lang="en-US" dirty="0" smtClean="0"/>
              <a:t> expert (although by guidance is only incidental).</a:t>
            </a:r>
          </a:p>
          <a:p>
            <a:r>
              <a:rPr lang="en-US" dirty="0" smtClean="0"/>
              <a:t>Expand your mind.</a:t>
            </a:r>
          </a:p>
          <a:p>
            <a:r>
              <a:rPr lang="en-US" dirty="0"/>
              <a:t> </a:t>
            </a:r>
            <a:r>
              <a:rPr lang="en-US" dirty="0" smtClean="0"/>
              <a:t>Allow Chris to retire… although with some trepidation.  My A-</a:t>
            </a:r>
            <a:r>
              <a:rPr lang="en-US" dirty="0" err="1" smtClean="0"/>
              <a:t>dec</a:t>
            </a:r>
            <a:r>
              <a:rPr lang="en-US" dirty="0" smtClean="0"/>
              <a:t> family is very dear to me!</a:t>
            </a:r>
          </a:p>
        </p:txBody>
      </p:sp>
    </p:spTree>
    <p:extLst>
      <p:ext uri="{BB962C8B-B14F-4D97-AF65-F5344CB8AC3E}">
        <p14:creationId xmlns:p14="http://schemas.microsoft.com/office/powerpoint/2010/main" val="3647751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9151"/>
            <a:ext cx="9677400" cy="1006474"/>
          </a:xfrm>
        </p:spPr>
        <p:txBody>
          <a:bodyPr>
            <a:normAutofit/>
          </a:bodyPr>
          <a:lstStyle/>
          <a:p>
            <a:pPr algn="r"/>
            <a:r>
              <a:rPr lang="en-US" dirty="0" smtClean="0"/>
              <a:t>Adaptation</a:t>
            </a:r>
            <a:endParaRPr lang="en-US" dirty="0"/>
          </a:p>
        </p:txBody>
      </p:sp>
      <p:sp>
        <p:nvSpPr>
          <p:cNvPr id="3" name="Content Placeholder 2"/>
          <p:cNvSpPr>
            <a:spLocks noGrp="1"/>
          </p:cNvSpPr>
          <p:nvPr>
            <p:ph idx="1"/>
          </p:nvPr>
        </p:nvSpPr>
        <p:spPr/>
        <p:txBody>
          <a:bodyPr/>
          <a:lstStyle/>
          <a:p>
            <a:r>
              <a:rPr lang="en-US" dirty="0" smtClean="0">
                <a:hlinkClick r:id="rId2" tooltip="Adaptation (eye)"/>
              </a:rPr>
              <a:t>Adaptation</a:t>
            </a:r>
            <a:r>
              <a:rPr lang="en-US" dirty="0" smtClean="0"/>
              <a:t> is much faster under </a:t>
            </a:r>
            <a:r>
              <a:rPr lang="en-US" dirty="0" err="1" smtClean="0"/>
              <a:t>photopic</a:t>
            </a:r>
            <a:r>
              <a:rPr lang="en-US" dirty="0" smtClean="0"/>
              <a:t> vision; it can occur in 5 minutes for </a:t>
            </a:r>
            <a:r>
              <a:rPr lang="en-US" dirty="0" err="1" smtClean="0"/>
              <a:t>photopic</a:t>
            </a:r>
            <a:r>
              <a:rPr lang="en-US" dirty="0" smtClean="0"/>
              <a:t> vision but it can take 30 minutes to transition from </a:t>
            </a:r>
            <a:r>
              <a:rPr lang="en-US" dirty="0" err="1" smtClean="0"/>
              <a:t>photopic</a:t>
            </a:r>
            <a:r>
              <a:rPr lang="en-US" dirty="0" smtClean="0"/>
              <a:t> to </a:t>
            </a:r>
            <a:r>
              <a:rPr lang="en-US" dirty="0" smtClean="0">
                <a:hlinkClick r:id="rId3" tooltip="Scotopic"/>
              </a:rPr>
              <a:t>scotopic</a:t>
            </a:r>
            <a:r>
              <a:rPr lang="en-US" dirty="0" smtClean="0"/>
              <a:t>.</a:t>
            </a:r>
            <a:r>
              <a:rPr lang="en-US" baseline="30000" dirty="0" smtClean="0">
                <a:hlinkClick r:id="rId4"/>
              </a:rPr>
              <a:t>[2]</a:t>
            </a:r>
            <a:endParaRPr lang="en-US" dirty="0" smtClean="0"/>
          </a:p>
          <a:p>
            <a:r>
              <a:rPr lang="en-US" dirty="0" smtClean="0"/>
              <a:t>Most older adults lose </a:t>
            </a:r>
            <a:r>
              <a:rPr lang="en-US" dirty="0" err="1" smtClean="0"/>
              <a:t>photopic</a:t>
            </a:r>
            <a:r>
              <a:rPr lang="en-US" dirty="0" smtClean="0"/>
              <a:t> spatial contrast sensitivity. Adults in their 70s require about three times more contrast to detect high </a:t>
            </a:r>
            <a:r>
              <a:rPr lang="en-US" dirty="0" smtClean="0">
                <a:hlinkClick r:id="rId5" tooltip="Spatial frequency"/>
              </a:rPr>
              <a:t>spatial frequencies</a:t>
            </a:r>
            <a:r>
              <a:rPr lang="en-US" dirty="0" smtClean="0"/>
              <a:t> than adults in their 20s.</a:t>
            </a:r>
            <a:r>
              <a:rPr lang="en-US" baseline="30000" dirty="0" smtClean="0">
                <a:hlinkClick r:id="rId6"/>
              </a:rPr>
              <a:t>[3]</a:t>
            </a:r>
            <a:endParaRPr lang="en-US" dirty="0" smtClean="0"/>
          </a:p>
          <a:p>
            <a:r>
              <a:rPr lang="en-US" dirty="0" smtClean="0"/>
              <a:t>The human eye uses scotopic vision under low-light conditions (luminance level 10</a:t>
            </a:r>
            <a:r>
              <a:rPr lang="en-US" baseline="30000" dirty="0" smtClean="0"/>
              <a:t>−6</a:t>
            </a:r>
            <a:r>
              <a:rPr lang="en-US" dirty="0" smtClean="0"/>
              <a:t> to 10</a:t>
            </a:r>
            <a:r>
              <a:rPr lang="en-US" baseline="30000" dirty="0" smtClean="0"/>
              <a:t>−3.5</a:t>
            </a:r>
            <a:r>
              <a:rPr lang="en-US" dirty="0" smtClean="0"/>
              <a:t> cd/m</a:t>
            </a:r>
            <a:r>
              <a:rPr lang="en-US" baseline="30000" dirty="0" smtClean="0"/>
              <a:t>2</a:t>
            </a:r>
            <a:r>
              <a:rPr lang="en-US" dirty="0" smtClean="0"/>
              <a:t>), and </a:t>
            </a:r>
            <a:r>
              <a:rPr lang="en-US" dirty="0" err="1" smtClean="0">
                <a:hlinkClick r:id="rId7" tooltip="Mesopic vision"/>
              </a:rPr>
              <a:t>mesopic</a:t>
            </a:r>
            <a:r>
              <a:rPr lang="en-US" dirty="0" smtClean="0">
                <a:hlinkClick r:id="rId7" tooltip="Mesopic vision"/>
              </a:rPr>
              <a:t> vision</a:t>
            </a:r>
            <a:r>
              <a:rPr lang="en-US" dirty="0" smtClean="0"/>
              <a:t> in intermediate conditions (luminance level 10</a:t>
            </a:r>
            <a:r>
              <a:rPr lang="en-US" baseline="30000" dirty="0" smtClean="0"/>
              <a:t>−3</a:t>
            </a:r>
            <a:r>
              <a:rPr lang="en-US" dirty="0" smtClean="0"/>
              <a:t> to 10</a:t>
            </a:r>
            <a:r>
              <a:rPr lang="en-US" baseline="30000" dirty="0" smtClean="0"/>
              <a:t>0.5</a:t>
            </a:r>
            <a:r>
              <a:rPr lang="en-US" dirty="0" smtClean="0"/>
              <a:t> cd/m</a:t>
            </a:r>
            <a:r>
              <a:rPr lang="en-US" baseline="30000" dirty="0" smtClean="0"/>
              <a:t>2</a:t>
            </a:r>
            <a:r>
              <a:rPr lang="en-US" dirty="0" smtClean="0"/>
              <a:t>).</a:t>
            </a:r>
          </a:p>
        </p:txBody>
      </p:sp>
    </p:spTree>
    <p:extLst>
      <p:ext uri="{BB962C8B-B14F-4D97-AF65-F5344CB8AC3E}">
        <p14:creationId xmlns:p14="http://schemas.microsoft.com/office/powerpoint/2010/main" val="317967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30128" y="172995"/>
            <a:ext cx="9222541" cy="6444250"/>
          </a:xfrm>
          <a:prstGeom prst="rect">
            <a:avLst/>
          </a:prstGeom>
        </p:spPr>
      </p:pic>
    </p:spTree>
    <p:extLst>
      <p:ext uri="{BB962C8B-B14F-4D97-AF65-F5344CB8AC3E}">
        <p14:creationId xmlns:p14="http://schemas.microsoft.com/office/powerpoint/2010/main" val="2474507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5780"/>
          </a:xfrm>
        </p:spPr>
        <p:txBody>
          <a:bodyPr>
            <a:normAutofit fontScale="90000"/>
          </a:bodyPr>
          <a:lstStyle/>
          <a:p>
            <a:r>
              <a:rPr lang="en-US" b="1" dirty="0" smtClean="0"/>
              <a:t>Electromagnetic Spectrum &amp; the Visible Spectrum</a:t>
            </a:r>
            <a:endParaRPr lang="en-US" b="1" dirty="0"/>
          </a:p>
        </p:txBody>
      </p:sp>
      <p:pic>
        <p:nvPicPr>
          <p:cNvPr id="7" name="Picture 6"/>
          <p:cNvPicPr>
            <a:picLocks noChangeAspect="1"/>
          </p:cNvPicPr>
          <p:nvPr/>
        </p:nvPicPr>
        <p:blipFill>
          <a:blip r:embed="rId2"/>
          <a:stretch>
            <a:fillRect/>
          </a:stretch>
        </p:blipFill>
        <p:spPr>
          <a:xfrm>
            <a:off x="1267428" y="1113327"/>
            <a:ext cx="9657143" cy="5076190"/>
          </a:xfrm>
          <a:prstGeom prst="rect">
            <a:avLst/>
          </a:prstGeom>
        </p:spPr>
      </p:pic>
    </p:spTree>
    <p:extLst>
      <p:ext uri="{BB962C8B-B14F-4D97-AF65-F5344CB8AC3E}">
        <p14:creationId xmlns:p14="http://schemas.microsoft.com/office/powerpoint/2010/main" val="1993860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76"/>
            <a:ext cx="10515600" cy="870551"/>
          </a:xfrm>
        </p:spPr>
        <p:txBody>
          <a:bodyPr/>
          <a:lstStyle/>
          <a:p>
            <a:r>
              <a:rPr lang="en-US" dirty="0" smtClean="0"/>
              <a:t>Spectral Power Distribution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653" y="1297459"/>
            <a:ext cx="11201022" cy="4856743"/>
          </a:xfrm>
        </p:spPr>
      </p:pic>
    </p:spTree>
    <p:extLst>
      <p:ext uri="{BB962C8B-B14F-4D97-AF65-F5344CB8AC3E}">
        <p14:creationId xmlns:p14="http://schemas.microsoft.com/office/powerpoint/2010/main" val="254175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497227" cy="648129"/>
          </a:xfrm>
        </p:spPr>
        <p:txBody>
          <a:bodyPr>
            <a:normAutofit fontScale="90000"/>
          </a:bodyPr>
          <a:lstStyle/>
          <a:p>
            <a:r>
              <a:rPr lang="en-US" dirty="0" smtClean="0"/>
              <a:t>LEDs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467" y="1314938"/>
            <a:ext cx="6048375" cy="1638300"/>
          </a:xfrm>
        </p:spPr>
      </p:pic>
      <p:pic>
        <p:nvPicPr>
          <p:cNvPr id="7" name="Picture 6"/>
          <p:cNvPicPr>
            <a:picLocks noChangeAspect="1"/>
          </p:cNvPicPr>
          <p:nvPr/>
        </p:nvPicPr>
        <p:blipFill>
          <a:blip r:embed="rId3"/>
          <a:stretch>
            <a:fillRect/>
          </a:stretch>
        </p:blipFill>
        <p:spPr>
          <a:xfrm>
            <a:off x="5077610" y="2953238"/>
            <a:ext cx="6276190" cy="39047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935" y="3705469"/>
            <a:ext cx="3190875" cy="2400300"/>
          </a:xfrm>
          <a:prstGeom prst="rect">
            <a:avLst/>
          </a:prstGeom>
        </p:spPr>
      </p:pic>
      <p:pic>
        <p:nvPicPr>
          <p:cNvPr id="9" name="Picture 8"/>
          <p:cNvPicPr>
            <a:picLocks noChangeAspect="1"/>
          </p:cNvPicPr>
          <p:nvPr/>
        </p:nvPicPr>
        <p:blipFill>
          <a:blip r:embed="rId5"/>
          <a:stretch>
            <a:fillRect/>
          </a:stretch>
        </p:blipFill>
        <p:spPr>
          <a:xfrm>
            <a:off x="6653891" y="148819"/>
            <a:ext cx="4597803" cy="2804419"/>
          </a:xfrm>
          <a:prstGeom prst="rect">
            <a:avLst/>
          </a:prstGeom>
        </p:spPr>
      </p:pic>
    </p:spTree>
    <p:extLst>
      <p:ext uri="{BB962C8B-B14F-4D97-AF65-F5344CB8AC3E}">
        <p14:creationId xmlns:p14="http://schemas.microsoft.com/office/powerpoint/2010/main" val="3321208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describe light?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Cold?</a:t>
            </a:r>
          </a:p>
          <a:p>
            <a:pPr lvl="8"/>
            <a:r>
              <a:rPr lang="en-US" sz="3400" dirty="0" smtClean="0">
                <a:solidFill>
                  <a:schemeClr val="accent2"/>
                </a:solidFill>
              </a:rPr>
              <a:t>Lumens?  			</a:t>
            </a:r>
            <a:r>
              <a:rPr lang="en-US" sz="3400" dirty="0" smtClean="0">
                <a:solidFill>
                  <a:srgbClr val="99FF66"/>
                </a:solidFill>
              </a:rPr>
              <a:t>Chromaticity</a:t>
            </a:r>
          </a:p>
          <a:p>
            <a:pPr marL="0" indent="0">
              <a:buNone/>
            </a:pPr>
            <a:r>
              <a:rPr lang="en-US" sz="2600" dirty="0" smtClean="0"/>
              <a:t>		Black Body							CRI?</a:t>
            </a:r>
          </a:p>
          <a:p>
            <a:pPr lvl="1"/>
            <a:r>
              <a:rPr lang="en-US" sz="3800" dirty="0" smtClean="0">
                <a:solidFill>
                  <a:schemeClr val="accent1">
                    <a:lumMod val="75000"/>
                  </a:schemeClr>
                </a:solidFill>
              </a:rPr>
              <a:t>Lux?  				Bright?</a:t>
            </a:r>
          </a:p>
          <a:p>
            <a:pPr lvl="3"/>
            <a:r>
              <a:rPr lang="en-US" sz="3400" dirty="0" smtClean="0"/>
              <a:t>UVA?		</a:t>
            </a:r>
            <a:r>
              <a:rPr lang="en-US" sz="3400" dirty="0" err="1" smtClean="0">
                <a:solidFill>
                  <a:srgbClr val="00B0F0"/>
                </a:solidFill>
              </a:rPr>
              <a:t>Photopic</a:t>
            </a:r>
            <a:r>
              <a:rPr lang="en-US" sz="3400" dirty="0" smtClean="0">
                <a:solidFill>
                  <a:srgbClr val="00B0F0"/>
                </a:solidFill>
              </a:rPr>
              <a:t>?</a:t>
            </a:r>
          </a:p>
          <a:p>
            <a:pPr lvl="2"/>
            <a:r>
              <a:rPr lang="en-US" sz="4000" dirty="0" smtClean="0">
                <a:solidFill>
                  <a:srgbClr val="00B050"/>
                </a:solidFill>
              </a:rPr>
              <a:t>Candle power?		Watt/m</a:t>
            </a:r>
            <a:r>
              <a:rPr lang="en-US" sz="4000" baseline="30000" dirty="0" smtClean="0">
                <a:solidFill>
                  <a:srgbClr val="00B050"/>
                </a:solidFill>
              </a:rPr>
              <a:t>2</a:t>
            </a:r>
          </a:p>
          <a:p>
            <a:pPr marL="914400" lvl="2" indent="0">
              <a:buNone/>
            </a:pPr>
            <a:endParaRPr lang="en-US" sz="4000" baseline="30000" dirty="0" smtClean="0"/>
          </a:p>
          <a:p>
            <a:pPr lvl="1"/>
            <a:r>
              <a:rPr lang="en-US" sz="4000" dirty="0" smtClean="0">
                <a:solidFill>
                  <a:srgbClr val="00B0F0"/>
                </a:solidFill>
              </a:rPr>
              <a:t>Candela?</a:t>
            </a:r>
            <a:r>
              <a:rPr lang="en-US" sz="4000" dirty="0" smtClean="0"/>
              <a:t>			</a:t>
            </a:r>
            <a:r>
              <a:rPr lang="en-US" sz="4000" dirty="0" smtClean="0">
                <a:solidFill>
                  <a:srgbClr val="FF0000"/>
                </a:solidFill>
              </a:rPr>
              <a:t>SPD</a:t>
            </a:r>
            <a:r>
              <a:rPr lang="en-US" sz="4000" dirty="0" smtClean="0"/>
              <a:t>			</a:t>
            </a:r>
            <a:r>
              <a:rPr lang="en-US" sz="4000" dirty="0" smtClean="0">
                <a:solidFill>
                  <a:srgbClr val="FF66FF"/>
                </a:solidFill>
              </a:rPr>
              <a:t>Joule?</a:t>
            </a:r>
          </a:p>
          <a:p>
            <a:pPr lvl="4"/>
            <a:r>
              <a:rPr lang="en-US" sz="3200" dirty="0" smtClean="0"/>
              <a:t>Watts?			</a:t>
            </a:r>
            <a:r>
              <a:rPr lang="en-US" sz="3200" dirty="0" smtClean="0">
                <a:solidFill>
                  <a:srgbClr val="FFC000"/>
                </a:solidFill>
              </a:rPr>
              <a:t>Scotopic?</a:t>
            </a:r>
          </a:p>
          <a:p>
            <a:pPr lvl="8"/>
            <a:r>
              <a:rPr lang="en-US" sz="3200" dirty="0" smtClean="0">
                <a:solidFill>
                  <a:srgbClr val="0000FF"/>
                </a:solidFill>
              </a:rPr>
              <a:t>Candela-</a:t>
            </a:r>
            <a:r>
              <a:rPr lang="en-US" sz="3200" dirty="0" err="1" smtClean="0">
                <a:solidFill>
                  <a:srgbClr val="0000FF"/>
                </a:solidFill>
              </a:rPr>
              <a:t>steridian</a:t>
            </a:r>
            <a:r>
              <a:rPr lang="en-US" sz="3200" dirty="0" smtClean="0">
                <a:solidFill>
                  <a:srgbClr val="0000FF"/>
                </a:solidFill>
              </a:rPr>
              <a:t>?		Hot?</a:t>
            </a:r>
          </a:p>
          <a:p>
            <a:pPr lvl="7"/>
            <a:endParaRPr lang="en-US" dirty="0" smtClean="0"/>
          </a:p>
        </p:txBody>
      </p:sp>
    </p:spTree>
    <p:extLst>
      <p:ext uri="{BB962C8B-B14F-4D97-AF65-F5344CB8AC3E}">
        <p14:creationId xmlns:p14="http://schemas.microsoft.com/office/powerpoint/2010/main" val="3137005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Photometric versus radiometric quantities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200" b="1" i="1" dirty="0" smtClean="0"/>
              <a:t>There are two parallel systems of quantities known as photometric and radiometric quantities. Every quantity in one system has an analogous quantity in the other system. </a:t>
            </a:r>
          </a:p>
          <a:p>
            <a:pPr marL="0" indent="0">
              <a:buNone/>
            </a:pPr>
            <a:r>
              <a:rPr lang="en-US" sz="3200" dirty="0" smtClean="0"/>
              <a:t>Some examples of parallel quantities include: Luminance (photometric) and radiance (radiometric) Luminous flux (photometric) and radiant flux (radiometric) Luminous intensity (photometric) and radiant intensity (radiometric)</a:t>
            </a:r>
          </a:p>
        </p:txBody>
      </p:sp>
    </p:spTree>
    <p:extLst>
      <p:ext uri="{BB962C8B-B14F-4D97-AF65-F5344CB8AC3E}">
        <p14:creationId xmlns:p14="http://schemas.microsoft.com/office/powerpoint/2010/main" val="3745958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843" y="713517"/>
            <a:ext cx="10515600" cy="5440147"/>
          </a:xfrm>
        </p:spPr>
        <p:txBody>
          <a:bodyPr>
            <a:noAutofit/>
          </a:bodyPr>
          <a:lstStyle/>
          <a:p>
            <a:pPr marL="0" indent="0">
              <a:buNone/>
            </a:pPr>
            <a:r>
              <a:rPr lang="en-US" sz="3200" b="1" i="1" dirty="0" smtClean="0"/>
              <a:t>In photometric quantities every wavelength is weighted according to how sensitive the human eye is to it, while radiometric quantities use unweighted absolute power. </a:t>
            </a:r>
          </a:p>
          <a:p>
            <a:pPr marL="0" indent="0">
              <a:buNone/>
            </a:pPr>
            <a:r>
              <a:rPr lang="en-US" sz="3200" dirty="0" smtClean="0"/>
              <a:t>For example, the eye responds much more strongly to green light than to red, so a green source will have greater luminous flux than a red source with the same radiant flux would. Radiant energy outside the visible spectrum does not contribute to photometric quantities at all, so for example a 1000 watt space heater may put out a great deal of radiant flux (1000 watts, in fact), but as a light source it puts out very few lumens (because most of the energy is in the infrared, leaving only a dim red glow in the visible).</a:t>
            </a:r>
            <a:endParaRPr lang="en-US" sz="3200" dirty="0"/>
          </a:p>
        </p:txBody>
      </p:sp>
    </p:spTree>
    <p:extLst>
      <p:ext uri="{BB962C8B-B14F-4D97-AF65-F5344CB8AC3E}">
        <p14:creationId xmlns:p14="http://schemas.microsoft.com/office/powerpoint/2010/main" val="44877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opic xmlns="2668bb43-22c2-4722-a7c1-b557020c1152">Illumination Course</Topic>
    <_dlc_DocId xmlns="9efc3818-0c92-4b9b-92ca-0adfcea39e34">6EUMH5A6ANMT-1618491523-11</_dlc_DocId>
    <_dlc_DocIdUrl xmlns="9efc3818-0c92-4b9b-92ca-0adfcea39e34">
      <Url>https://team.a-dec.com/sites/deveng/Elect/Illumination/_layouts/DocIdRedir.aspx?ID=6EUMH5A6ANMT-1618491523-11</Url>
      <Description>6EUMH5A6ANMT-1618491523-11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D9F2799A7D55468B233C7B2C987A20" ma:contentTypeVersion="1" ma:contentTypeDescription="Create a new document." ma:contentTypeScope="" ma:versionID="d3985c758ed184d1bf34172b886620f9">
  <xsd:schema xmlns:xsd="http://www.w3.org/2001/XMLSchema" xmlns:xs="http://www.w3.org/2001/XMLSchema" xmlns:p="http://schemas.microsoft.com/office/2006/metadata/properties" xmlns:ns2="9efc3818-0c92-4b9b-92ca-0adfcea39e34" xmlns:ns3="2668bb43-22c2-4722-a7c1-b557020c1152" targetNamespace="http://schemas.microsoft.com/office/2006/metadata/properties" ma:root="true" ma:fieldsID="6194d5d7a0d868c3656e9da4b3fe5be9" ns2:_="" ns3:_="">
    <xsd:import namespace="9efc3818-0c92-4b9b-92ca-0adfcea39e34"/>
    <xsd:import namespace="2668bb43-22c2-4722-a7c1-b557020c1152"/>
    <xsd:element name="properties">
      <xsd:complexType>
        <xsd:sequence>
          <xsd:element name="documentManagement">
            <xsd:complexType>
              <xsd:all>
                <xsd:element ref="ns2:_dlc_DocId" minOccurs="0"/>
                <xsd:element ref="ns2:_dlc_DocIdUrl" minOccurs="0"/>
                <xsd:element ref="ns2:_dlc_DocIdPersistId"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c3818-0c92-4b9b-92ca-0adfcea39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668bb43-22c2-4722-a7c1-b557020c1152" elementFormDefault="qualified">
    <xsd:import namespace="http://schemas.microsoft.com/office/2006/documentManagement/types"/>
    <xsd:import namespace="http://schemas.microsoft.com/office/infopath/2007/PartnerControls"/>
    <xsd:element name="Topic" ma:index="11" nillable="true" ma:displayName="Topic" ma:internalName="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C280C3-C497-4DE4-8AE9-2B525A9F8557}">
  <ds:schemaRefs>
    <ds:schemaRef ds:uri="http://schemas.microsoft.com/sharepoint/events"/>
  </ds:schemaRefs>
</ds:datastoreItem>
</file>

<file path=customXml/itemProps2.xml><?xml version="1.0" encoding="utf-8"?>
<ds:datastoreItem xmlns:ds="http://schemas.openxmlformats.org/officeDocument/2006/customXml" ds:itemID="{6E07D23B-15D1-4720-B380-99566DBBD048}">
  <ds:schemaRefs>
    <ds:schemaRef ds:uri="http://purl.org/dc/elements/1.1/"/>
    <ds:schemaRef ds:uri="http://purl.org/dc/dcmitype/"/>
    <ds:schemaRef ds:uri="http://schemas.microsoft.com/office/infopath/2007/PartnerControls"/>
    <ds:schemaRef ds:uri="9efc3818-0c92-4b9b-92ca-0adfcea39e34"/>
    <ds:schemaRef ds:uri="http://schemas.microsoft.com/office/2006/metadata/properties"/>
    <ds:schemaRef ds:uri="http://schemas.microsoft.com/office/2006/documentManagement/types"/>
    <ds:schemaRef ds:uri="http://purl.org/dc/terms/"/>
    <ds:schemaRef ds:uri="http://schemas.openxmlformats.org/package/2006/metadata/core-properties"/>
    <ds:schemaRef ds:uri="2668bb43-22c2-4722-a7c1-b557020c1152"/>
    <ds:schemaRef ds:uri="http://www.w3.org/XML/1998/namespace"/>
  </ds:schemaRefs>
</ds:datastoreItem>
</file>

<file path=customXml/itemProps3.xml><?xml version="1.0" encoding="utf-8"?>
<ds:datastoreItem xmlns:ds="http://schemas.openxmlformats.org/officeDocument/2006/customXml" ds:itemID="{FD29EACF-A1A9-4F47-A1D2-27AF3E583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c3818-0c92-4b9b-92ca-0adfcea39e34"/>
    <ds:schemaRef ds:uri="2668bb43-22c2-4722-a7c1-b557020c1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C995DC9-2282-4CCF-BF6C-F03B6A1C3C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TotalTime>
  <Words>741</Words>
  <Application>Microsoft Office PowerPoint</Application>
  <PresentationFormat>Widescreen</PresentationFormat>
  <Paragraphs>141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Illumination</vt:lpstr>
      <vt:lpstr>Objective of this course</vt:lpstr>
      <vt:lpstr>PowerPoint Presentation</vt:lpstr>
      <vt:lpstr>Electromagnetic Spectrum &amp; the Visible Spectrum</vt:lpstr>
      <vt:lpstr>Spectral Power Distribution</vt:lpstr>
      <vt:lpstr>LEDs</vt:lpstr>
      <vt:lpstr>How do we describe light?</vt:lpstr>
      <vt:lpstr>Photometric versus radiometric quantities</vt:lpstr>
      <vt:lpstr>PowerPoint Presentation</vt:lpstr>
      <vt:lpstr>Radiometry - </vt:lpstr>
      <vt:lpstr>PowerPoint Presentation</vt:lpstr>
      <vt:lpstr>Photometry – What we perceive as light and color</vt:lpstr>
      <vt:lpstr>PowerPoint Presentation</vt:lpstr>
      <vt:lpstr>Spreadsheet of Radiometric and corresponding Photometric units</vt:lpstr>
      <vt:lpstr>Non-SI photometry units</vt:lpstr>
      <vt:lpstr>Of historical interest? https://en.wikipedia.org/wiki/Candlepower  </vt:lpstr>
      <vt:lpstr>PowerPoint Presentation</vt:lpstr>
      <vt:lpstr>PowerPoint Presentation</vt:lpstr>
      <vt:lpstr>Did you know?</vt:lpstr>
      <vt:lpstr>Adaptation</vt:lpstr>
    </vt:vector>
  </TitlesOfParts>
  <Company>A-dec,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Illumination Course - Week One</dc:title>
  <dc:creator>Chris Stone</dc:creator>
  <cp:lastModifiedBy>Chris Stone</cp:lastModifiedBy>
  <cp:revision>28</cp:revision>
  <dcterms:created xsi:type="dcterms:W3CDTF">2020-08-04T14:47:40Z</dcterms:created>
  <dcterms:modified xsi:type="dcterms:W3CDTF">2020-08-24T21:30:50Z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0x010100FFD9F2799A7D55468B233C7B2C987A20</vt:lpwstr>
  </property>
  <property fmtid="{D5CDD505-2E9C-101B-9397-08002B2CF9AE}" pid="3" name="_dlc_DocIdItemGuid">
    <vt:lpwstr>59c7788c-df3b-448b-8e2f-2bcc581160d5</vt:lpwstr>
  </property>
</Properties>
</file>